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24" r:id="rId1"/>
  </p:sldMasterIdLst>
  <p:notesMasterIdLst>
    <p:notesMasterId r:id="rId108"/>
  </p:notesMasterIdLst>
  <p:sldIdLst>
    <p:sldId id="351" r:id="rId2"/>
    <p:sldId id="352" r:id="rId3"/>
    <p:sldId id="353" r:id="rId4"/>
    <p:sldId id="354" r:id="rId5"/>
    <p:sldId id="355" r:id="rId6"/>
    <p:sldId id="356" r:id="rId7"/>
    <p:sldId id="357" r:id="rId8"/>
    <p:sldId id="358" r:id="rId9"/>
    <p:sldId id="359" r:id="rId10"/>
    <p:sldId id="360" r:id="rId11"/>
    <p:sldId id="361" r:id="rId12"/>
    <p:sldId id="362" r:id="rId13"/>
    <p:sldId id="363" r:id="rId14"/>
    <p:sldId id="364" r:id="rId15"/>
    <p:sldId id="365" r:id="rId16"/>
    <p:sldId id="366" r:id="rId17"/>
    <p:sldId id="367" r:id="rId18"/>
    <p:sldId id="368" r:id="rId19"/>
    <p:sldId id="369" r:id="rId20"/>
    <p:sldId id="371" r:id="rId21"/>
    <p:sldId id="372" r:id="rId22"/>
    <p:sldId id="373" r:id="rId23"/>
    <p:sldId id="375" r:id="rId24"/>
    <p:sldId id="376" r:id="rId25"/>
    <p:sldId id="377" r:id="rId26"/>
    <p:sldId id="378" r:id="rId27"/>
    <p:sldId id="379" r:id="rId28"/>
    <p:sldId id="380" r:id="rId29"/>
    <p:sldId id="381" r:id="rId30"/>
    <p:sldId id="382" r:id="rId31"/>
    <p:sldId id="383" r:id="rId32"/>
    <p:sldId id="384" r:id="rId33"/>
    <p:sldId id="385" r:id="rId34"/>
    <p:sldId id="386" r:id="rId35"/>
    <p:sldId id="387" r:id="rId36"/>
    <p:sldId id="388" r:id="rId37"/>
    <p:sldId id="389" r:id="rId38"/>
    <p:sldId id="390" r:id="rId39"/>
    <p:sldId id="391" r:id="rId40"/>
    <p:sldId id="392" r:id="rId41"/>
    <p:sldId id="393" r:id="rId42"/>
    <p:sldId id="394" r:id="rId43"/>
    <p:sldId id="395" r:id="rId44"/>
    <p:sldId id="396" r:id="rId45"/>
    <p:sldId id="397" r:id="rId46"/>
    <p:sldId id="398" r:id="rId47"/>
    <p:sldId id="399" r:id="rId48"/>
    <p:sldId id="400" r:id="rId49"/>
    <p:sldId id="401" r:id="rId50"/>
    <p:sldId id="402" r:id="rId51"/>
    <p:sldId id="403" r:id="rId52"/>
    <p:sldId id="404" r:id="rId53"/>
    <p:sldId id="405" r:id="rId54"/>
    <p:sldId id="406" r:id="rId55"/>
    <p:sldId id="407" r:id="rId56"/>
    <p:sldId id="408" r:id="rId57"/>
    <p:sldId id="409" r:id="rId58"/>
    <p:sldId id="410" r:id="rId59"/>
    <p:sldId id="411" r:id="rId60"/>
    <p:sldId id="412" r:id="rId61"/>
    <p:sldId id="413" r:id="rId62"/>
    <p:sldId id="414" r:id="rId63"/>
    <p:sldId id="415" r:id="rId64"/>
    <p:sldId id="416" r:id="rId65"/>
    <p:sldId id="417" r:id="rId66"/>
    <p:sldId id="418" r:id="rId67"/>
    <p:sldId id="419" r:id="rId68"/>
    <p:sldId id="420" r:id="rId69"/>
    <p:sldId id="421" r:id="rId70"/>
    <p:sldId id="422" r:id="rId71"/>
    <p:sldId id="423" r:id="rId72"/>
    <p:sldId id="424" r:id="rId73"/>
    <p:sldId id="425" r:id="rId74"/>
    <p:sldId id="426" r:id="rId75"/>
    <p:sldId id="427" r:id="rId76"/>
    <p:sldId id="428" r:id="rId77"/>
    <p:sldId id="429" r:id="rId78"/>
    <p:sldId id="430" r:id="rId79"/>
    <p:sldId id="431" r:id="rId80"/>
    <p:sldId id="432" r:id="rId81"/>
    <p:sldId id="433" r:id="rId82"/>
    <p:sldId id="434" r:id="rId83"/>
    <p:sldId id="435" r:id="rId84"/>
    <p:sldId id="436" r:id="rId85"/>
    <p:sldId id="438" r:id="rId86"/>
    <p:sldId id="439" r:id="rId87"/>
    <p:sldId id="440" r:id="rId88"/>
    <p:sldId id="441" r:id="rId89"/>
    <p:sldId id="442" r:id="rId90"/>
    <p:sldId id="443" r:id="rId91"/>
    <p:sldId id="444" r:id="rId92"/>
    <p:sldId id="445" r:id="rId93"/>
    <p:sldId id="446" r:id="rId94"/>
    <p:sldId id="447" r:id="rId95"/>
    <p:sldId id="448" r:id="rId96"/>
    <p:sldId id="449" r:id="rId97"/>
    <p:sldId id="450" r:id="rId98"/>
    <p:sldId id="451" r:id="rId99"/>
    <p:sldId id="452" r:id="rId100"/>
    <p:sldId id="453" r:id="rId101"/>
    <p:sldId id="454" r:id="rId102"/>
    <p:sldId id="455" r:id="rId103"/>
    <p:sldId id="456" r:id="rId104"/>
    <p:sldId id="457" r:id="rId105"/>
    <p:sldId id="458" r:id="rId106"/>
    <p:sldId id="459" r:id="rId107"/>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00"/>
    <a:srgbClr val="66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3456" autoAdjust="0"/>
    <p:restoredTop sz="89005" autoAdjust="0"/>
  </p:normalViewPr>
  <p:slideViewPr>
    <p:cSldViewPr>
      <p:cViewPr varScale="1">
        <p:scale>
          <a:sx n="97" d="100"/>
          <a:sy n="97" d="100"/>
        </p:scale>
        <p:origin x="348" y="90"/>
      </p:cViewPr>
      <p:guideLst>
        <p:guide orient="horz" pos="2160"/>
        <p:guide pos="2880"/>
      </p:guideLst>
    </p:cSldViewPr>
  </p:slideViewPr>
  <p:outlineViewPr>
    <p:cViewPr>
      <p:scale>
        <a:sx n="33" d="100"/>
        <a:sy n="33" d="100"/>
      </p:scale>
      <p:origin x="0" y="5244"/>
    </p:cViewPr>
    <p:sldLst>
      <p:sld r:id="rId1" collapse="1"/>
    </p:sldLst>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FA9467D-E34F-4E7B-AF67-F41C0D2708FB}" type="datetimeFigureOut">
              <a:rPr lang="ar-EG" smtClean="0"/>
              <a:pPr/>
              <a:t>11/01/1437</a:t>
            </a:fld>
            <a:endParaRPr lang="ar-E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7DF3A90A-5F91-44EA-B130-D01C1E327B32}" type="slidenum">
              <a:rPr lang="ar-EG" smtClean="0"/>
              <a:pPr/>
              <a:t>‹#›</a:t>
            </a:fld>
            <a:endParaRPr lang="ar-EG"/>
          </a:p>
        </p:txBody>
      </p:sp>
    </p:spTree>
    <p:extLst>
      <p:ext uri="{BB962C8B-B14F-4D97-AF65-F5344CB8AC3E}">
        <p14:creationId xmlns:p14="http://schemas.microsoft.com/office/powerpoint/2010/main" val="333215326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nineplanets.org/sol.html"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www.nineplanets.org/pluto.html"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tardust.jpl.nasa.gov/comets/giotto.html" TargetMode="External"/><Relationship Id="rId13" Type="http://schemas.openxmlformats.org/officeDocument/2006/relationships/hyperlink" Target="http://www.seds.org/nineplanets/nineplanets/halley.html" TargetMode="External"/><Relationship Id="rId3" Type="http://schemas.openxmlformats.org/officeDocument/2006/relationships/hyperlink" Target="http://stardust.jpl.nasa.gov/comets/comets.html" TargetMode="External"/><Relationship Id="rId7" Type="http://schemas.openxmlformats.org/officeDocument/2006/relationships/hyperlink" Target="http://antwrp.gsfc.nasa.gov/apod/ap000413.html" TargetMode="External"/><Relationship Id="rId12" Type="http://schemas.openxmlformats.org/officeDocument/2006/relationships/hyperlink" Target="http://antwrp.gsfc.nasa.gov/apod/ap000731.html" TargetMode="External"/><Relationship Id="rId2" Type="http://schemas.openxmlformats.org/officeDocument/2006/relationships/slide" Target="../slides/slide70.xml"/><Relationship Id="rId1" Type="http://schemas.openxmlformats.org/officeDocument/2006/relationships/notesMaster" Target="../notesMasters/notesMaster1.xml"/><Relationship Id="rId6" Type="http://schemas.openxmlformats.org/officeDocument/2006/relationships/hyperlink" Target="http://antwrp.gsfc.nasa.gov/apod/ap980410.html" TargetMode="External"/><Relationship Id="rId11" Type="http://schemas.openxmlformats.org/officeDocument/2006/relationships/hyperlink" Target="http://www.linmpi.mpg.de/english/projekte/giotto/hmc/hmc.html" TargetMode="External"/><Relationship Id="rId5" Type="http://schemas.openxmlformats.org/officeDocument/2006/relationships/hyperlink" Target="http://stardust.jpl.nasa.gov/" TargetMode="External"/><Relationship Id="rId15" Type="http://schemas.openxmlformats.org/officeDocument/2006/relationships/hyperlink" Target="http://comets.amsmeteors.org/" TargetMode="External"/><Relationship Id="rId10" Type="http://schemas.openxmlformats.org/officeDocument/2006/relationships/hyperlink" Target="http://antwrp.gsfc.nasa.gov/apod/ap960706.html" TargetMode="External"/><Relationship Id="rId4" Type="http://schemas.openxmlformats.org/officeDocument/2006/relationships/hyperlink" Target="http://nssdc.gsfc.nasa.gov/planetary/factsheet/cometfact.html" TargetMode="External"/><Relationship Id="rId9" Type="http://schemas.openxmlformats.org/officeDocument/2006/relationships/hyperlink" Target="http://stardust.jpl.nasa.gov/comets/missions.html" TargetMode="External"/><Relationship Id="rId14" Type="http://schemas.openxmlformats.org/officeDocument/2006/relationships/hyperlink" Target="http://antwrp.gsfc.nasa.gov/apod/ap961021.html"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EG" dirty="0"/>
          </a:p>
        </p:txBody>
      </p:sp>
      <p:sp>
        <p:nvSpPr>
          <p:cNvPr id="4" name="Slide Number Placeholder 3"/>
          <p:cNvSpPr>
            <a:spLocks noGrp="1"/>
          </p:cNvSpPr>
          <p:nvPr>
            <p:ph type="sldNum" sz="quarter" idx="10"/>
          </p:nvPr>
        </p:nvSpPr>
        <p:spPr/>
        <p:txBody>
          <a:bodyPr/>
          <a:lstStyle/>
          <a:p>
            <a:fld id="{7DF3A90A-5F91-44EA-B130-D01C1E327B32}" type="slidenum">
              <a:rPr lang="ar-EG" smtClean="0"/>
              <a:pPr/>
              <a:t>1</a:t>
            </a:fld>
            <a:endParaRPr lang="ar-EG"/>
          </a:p>
        </p:txBody>
      </p:sp>
    </p:spTree>
    <p:extLst>
      <p:ext uri="{BB962C8B-B14F-4D97-AF65-F5344CB8AC3E}">
        <p14:creationId xmlns:p14="http://schemas.microsoft.com/office/powerpoint/2010/main" val="3543087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633333A2-56FF-49E8-A6AE-A8706B0AB83C}" type="slidenum">
              <a:rPr lang="en-US" smtClean="0"/>
              <a:pPr/>
              <a:t>10</a:t>
            </a:fld>
            <a:endParaRPr lang="en-US"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endParaRPr lang="ar-EG" smtClean="0"/>
          </a:p>
        </p:txBody>
      </p:sp>
    </p:spTree>
    <p:extLst>
      <p:ext uri="{BB962C8B-B14F-4D97-AF65-F5344CB8AC3E}">
        <p14:creationId xmlns:p14="http://schemas.microsoft.com/office/powerpoint/2010/main" val="2371952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985B9A77-4FC3-4A06-BFC0-1CF6FC0CC1D8}" type="slidenum">
              <a:rPr lang="en-US" smtClean="0"/>
              <a:pPr/>
              <a:t>17</a:t>
            </a:fld>
            <a:endParaRPr lang="en-US"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endParaRPr lang="ar-EG" smtClean="0"/>
          </a:p>
        </p:txBody>
      </p:sp>
    </p:spTree>
    <p:extLst>
      <p:ext uri="{BB962C8B-B14F-4D97-AF65-F5344CB8AC3E}">
        <p14:creationId xmlns:p14="http://schemas.microsoft.com/office/powerpoint/2010/main" val="237001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EAD9B05C-7A94-4EFB-9DDE-54627F997CC1}" type="slidenum">
              <a:rPr lang="en-US" smtClean="0"/>
              <a:pPr/>
              <a:t>46</a:t>
            </a:fld>
            <a:endParaRPr 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marL="266700" indent="-266700"/>
            <a:r>
              <a:rPr lang="en-US" smtClean="0"/>
              <a:t>Image from http://hubblesite.org/newscenter/archive/releases/1995/26/image/b/format/web/ </a:t>
            </a:r>
          </a:p>
          <a:p>
            <a:pPr marL="266700" indent="-266700"/>
            <a:endParaRPr lang="en-US" smtClean="0"/>
          </a:p>
          <a:p>
            <a:pPr marL="266700" indent="-266700"/>
            <a:r>
              <a:rPr lang="en-US" smtClean="0"/>
              <a:t>Information from The Nine Planets: http://www.nineplanets.org/kboc.html </a:t>
            </a:r>
          </a:p>
        </p:txBody>
      </p:sp>
    </p:spTree>
    <p:extLst>
      <p:ext uri="{BB962C8B-B14F-4D97-AF65-F5344CB8AC3E}">
        <p14:creationId xmlns:p14="http://schemas.microsoft.com/office/powerpoint/2010/main" val="23588657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7E8FF769-79CB-43B8-B151-D9366D9520DD}" type="slidenum">
              <a:rPr lang="en-US" smtClean="0"/>
              <a:pPr/>
              <a:t>47</a:t>
            </a:fld>
            <a:endParaRPr lang="en-US"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r>
              <a:rPr lang="en-US" smtClean="0"/>
              <a:t>http://www.spitzer.caltech.edu/Media/releases/ssc2004-05/ssc2004-05b.shtml</a:t>
            </a:r>
          </a:p>
          <a:p>
            <a:r>
              <a:rPr lang="en-US" smtClean="0"/>
              <a:t>Information on Sedna at http://www.nineplanets.org/sedna.html</a:t>
            </a:r>
          </a:p>
          <a:p>
            <a:r>
              <a:rPr lang="en-US" smtClean="0"/>
              <a:t>This object is the most distant body known that orbits our </a:t>
            </a:r>
            <a:r>
              <a:rPr lang="en-US" smtClean="0">
                <a:hlinkClick r:id="rId3"/>
              </a:rPr>
              <a:t>Sun</a:t>
            </a:r>
            <a:r>
              <a:rPr lang="en-US" smtClean="0"/>
              <a:t>. It is at present over 90 AUs away, 3 times as far as </a:t>
            </a:r>
            <a:r>
              <a:rPr lang="en-US" smtClean="0">
                <a:hlinkClick r:id="rId4"/>
              </a:rPr>
              <a:t>Pluto</a:t>
            </a:r>
            <a:r>
              <a:rPr lang="en-US" smtClean="0"/>
              <a:t>. </a:t>
            </a:r>
          </a:p>
          <a:p>
            <a:r>
              <a:rPr lang="en-US" smtClean="0"/>
              <a:t>  Sedna is about 1800 km in diameter, slightly smaller than </a:t>
            </a:r>
            <a:r>
              <a:rPr lang="en-US" smtClean="0">
                <a:hlinkClick r:id="rId4"/>
              </a:rPr>
              <a:t>Pluto</a:t>
            </a:r>
            <a:r>
              <a:rPr lang="en-US" smtClean="0"/>
              <a:t>. </a:t>
            </a:r>
          </a:p>
          <a:p>
            <a:endParaRPr lang="en-US" smtClean="0"/>
          </a:p>
          <a:p>
            <a:endParaRPr lang="en-US" smtClean="0"/>
          </a:p>
        </p:txBody>
      </p:sp>
    </p:spTree>
    <p:extLst>
      <p:ext uri="{BB962C8B-B14F-4D97-AF65-F5344CB8AC3E}">
        <p14:creationId xmlns:p14="http://schemas.microsoft.com/office/powerpoint/2010/main" val="1976711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A168B5FB-87F5-4968-83A8-C5934AC5A520}" type="slidenum">
              <a:rPr lang="en-US" smtClean="0"/>
              <a:pPr/>
              <a:t>54</a:t>
            </a:fld>
            <a:endParaRPr lang="en-US"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r>
              <a:rPr lang="en-US" b="1" smtClean="0"/>
              <a:t>Ida</a:t>
            </a:r>
            <a:r>
              <a:rPr lang="en-US" smtClean="0"/>
              <a:t> </a:t>
            </a:r>
            <a:br>
              <a:rPr lang="en-US" smtClean="0"/>
            </a:br>
            <a:r>
              <a:rPr lang="en-US" smtClean="0"/>
              <a:t>This view of the asteroid 243 Ida was acquired by the Galileo spacecraft at ranges of 3,057 to 3,821 kilometers (1,900 to 2,375 miles) on August 28, 1993, about 3.5 minutes before the spacecraft made its close approach to the asteroid. This view shows numerous craters, including many degraded craters larger than any seen on Gaspra. The south pole is believed to be in the dark side near the middle of the asteroid. </a:t>
            </a:r>
            <a:r>
              <a:rPr lang="en-US" i="1" smtClean="0"/>
              <a:t>(Courtesy NASA/JPL)</a:t>
            </a:r>
            <a:r>
              <a:rPr lang="en-US" smtClean="0"/>
              <a:t> </a:t>
            </a:r>
          </a:p>
          <a:p>
            <a:r>
              <a:rPr lang="en-US" smtClean="0"/>
              <a:t>More information on asteroids at: http://nssdc.gsfc.nasa.gov/planetary/text/asteroids.txt</a:t>
            </a:r>
          </a:p>
          <a:p>
            <a:r>
              <a:rPr lang="en-US" smtClean="0"/>
              <a:t>And at http://www.nineplanets.org/asteroids.html</a:t>
            </a:r>
          </a:p>
          <a:p>
            <a:endParaRPr lang="en-US" smtClean="0"/>
          </a:p>
        </p:txBody>
      </p:sp>
    </p:spTree>
    <p:extLst>
      <p:ext uri="{BB962C8B-B14F-4D97-AF65-F5344CB8AC3E}">
        <p14:creationId xmlns:p14="http://schemas.microsoft.com/office/powerpoint/2010/main" val="1373651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C742B0CC-3D3A-4EC7-9498-EC8061B34CA5}" type="slidenum">
              <a:rPr lang="en-US" smtClean="0"/>
              <a:pPr/>
              <a:t>70</a:t>
            </a:fld>
            <a:endParaRPr lang="en-US"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a:lnSpc>
                <a:spcPct val="80000"/>
              </a:lnSpc>
            </a:pPr>
            <a:r>
              <a:rPr lang="en-US" smtClean="0"/>
              <a:t>More information at http://www.lpi.usra.edu/education/explore/comets/</a:t>
            </a:r>
          </a:p>
          <a:p>
            <a:pPr>
              <a:lnSpc>
                <a:spcPct val="80000"/>
              </a:lnSpc>
            </a:pPr>
            <a:endParaRPr lang="en-US" smtClean="0"/>
          </a:p>
          <a:p>
            <a:pPr>
              <a:lnSpc>
                <a:spcPct val="80000"/>
              </a:lnSpc>
            </a:pPr>
            <a:r>
              <a:rPr lang="en-US" smtClean="0">
                <a:hlinkClick r:id="rId3"/>
              </a:rPr>
              <a:t>What</a:t>
            </a:r>
            <a:r>
              <a:rPr lang="en-US" smtClean="0"/>
              <a:t> does a </a:t>
            </a:r>
            <a:r>
              <a:rPr lang="en-US" smtClean="0">
                <a:hlinkClick r:id="rId4"/>
              </a:rPr>
              <a:t>comet nucleus</a:t>
            </a:r>
            <a:r>
              <a:rPr lang="en-US" smtClean="0"/>
              <a:t> look like? Formed from the </a:t>
            </a:r>
            <a:r>
              <a:rPr lang="en-US" smtClean="0">
                <a:hlinkClick r:id="rId5"/>
              </a:rPr>
              <a:t>primordial stuff</a:t>
            </a:r>
            <a:r>
              <a:rPr lang="en-US" smtClean="0"/>
              <a:t> of the solar system, it is thought to resemble a very dirty iceberg. But for active comets, telescopic images only reveal the surrounding cloud of gas and dust, the </a:t>
            </a:r>
            <a:r>
              <a:rPr lang="en-US" smtClean="0">
                <a:hlinkClick r:id="rId6"/>
              </a:rPr>
              <a:t>comet's coma</a:t>
            </a:r>
            <a:r>
              <a:rPr lang="en-US" smtClean="0"/>
              <a:t>, and the characteristic </a:t>
            </a:r>
            <a:r>
              <a:rPr lang="en-US" smtClean="0">
                <a:hlinkClick r:id="rId7"/>
              </a:rPr>
              <a:t>cometary tails</a:t>
            </a:r>
            <a:r>
              <a:rPr lang="en-US" smtClean="0"/>
              <a:t>. In 1986, the European spacecraft </a:t>
            </a:r>
            <a:r>
              <a:rPr lang="en-US" smtClean="0">
                <a:hlinkClick r:id="rId8"/>
              </a:rPr>
              <a:t>Giotto</a:t>
            </a:r>
            <a:r>
              <a:rPr lang="en-US" smtClean="0"/>
              <a:t> </a:t>
            </a:r>
            <a:r>
              <a:rPr lang="en-US" smtClean="0">
                <a:hlinkClick r:id="rId9"/>
              </a:rPr>
              <a:t>encountered</a:t>
            </a:r>
            <a:r>
              <a:rPr lang="en-US" smtClean="0"/>
              <a:t> the nucleus of </a:t>
            </a:r>
            <a:r>
              <a:rPr lang="en-US" smtClean="0">
                <a:hlinkClick r:id="rId10"/>
              </a:rPr>
              <a:t>Halley's</a:t>
            </a:r>
            <a:r>
              <a:rPr lang="en-US" smtClean="0"/>
              <a:t> comet as it approached the sun. Data from </a:t>
            </a:r>
            <a:r>
              <a:rPr lang="en-US" smtClean="0">
                <a:hlinkClick r:id="rId11"/>
              </a:rPr>
              <a:t>Giotto's camera</a:t>
            </a:r>
            <a:r>
              <a:rPr lang="en-US" smtClean="0"/>
              <a:t> was used to generate this enhanced image of the potato shaped nucleus which measures roughly 15 kilometers across. It shows surface features on the dark nucleus against the bright background of the coma as the icy material </a:t>
            </a:r>
            <a:r>
              <a:rPr lang="en-US" smtClean="0">
                <a:hlinkClick r:id="rId12"/>
              </a:rPr>
              <a:t>is vaporized</a:t>
            </a:r>
            <a:r>
              <a:rPr lang="en-US" smtClean="0"/>
              <a:t> by the Sun's heat. Every 76 years </a:t>
            </a:r>
            <a:r>
              <a:rPr lang="en-US" smtClean="0">
                <a:hlinkClick r:id="rId13"/>
              </a:rPr>
              <a:t>Comet Halley</a:t>
            </a:r>
            <a:r>
              <a:rPr lang="en-US" smtClean="0"/>
              <a:t> returns to the inner solar system and each time the nucleus sheds about a 6 meter deep layer of its ice and rock into space. This debris composes Halley's tails and leaves an orbiting trail responsible for the </a:t>
            </a:r>
            <a:r>
              <a:rPr lang="en-US" smtClean="0">
                <a:hlinkClick r:id="rId14"/>
              </a:rPr>
              <a:t>Orionids</a:t>
            </a:r>
            <a:r>
              <a:rPr lang="en-US" smtClean="0"/>
              <a:t> </a:t>
            </a:r>
            <a:r>
              <a:rPr lang="en-US" smtClean="0">
                <a:hlinkClick r:id="rId15"/>
              </a:rPr>
              <a:t>meteor shower</a:t>
            </a:r>
            <a:r>
              <a:rPr lang="en-US" smtClean="0"/>
              <a:t>. </a:t>
            </a:r>
          </a:p>
        </p:txBody>
      </p:sp>
    </p:spTree>
    <p:extLst>
      <p:ext uri="{BB962C8B-B14F-4D97-AF65-F5344CB8AC3E}">
        <p14:creationId xmlns:p14="http://schemas.microsoft.com/office/powerpoint/2010/main" val="2858653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2576086B-3795-4D25-8AE1-83C887DD238A}" type="slidenum">
              <a:rPr lang="en-US" smtClean="0"/>
              <a:pPr/>
              <a:t>77</a:t>
            </a:fld>
            <a:endParaRPr lang="en-U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normAutofit fontScale="92500" lnSpcReduction="10000"/>
          </a:bodyPr>
          <a:lstStyle/>
          <a:p>
            <a:r>
              <a:rPr lang="en-US" b="1" smtClean="0"/>
              <a:t>What are comets?</a:t>
            </a:r>
            <a:br>
              <a:rPr lang="en-US" b="1" smtClean="0"/>
            </a:br>
            <a:r>
              <a:rPr lang="en-US" smtClean="0"/>
              <a:t>Comets have been called “dirty snowballs.” They are small celestial objects, made of ice, gas, dust, and a small amount of organic material, that orbit our Sun. There are about 1000 known comets and more are discovered each year. </a:t>
            </a:r>
            <a:endParaRPr lang="en-US" b="1" smtClean="0"/>
          </a:p>
          <a:p>
            <a:r>
              <a:rPr lang="en-US" b="1" smtClean="0"/>
              <a:t>What are the different parts of a comet?</a:t>
            </a:r>
            <a:br>
              <a:rPr lang="en-US" b="1" smtClean="0"/>
            </a:br>
            <a:r>
              <a:rPr lang="en-US" smtClean="0"/>
              <a:t>Every comet has a </a:t>
            </a:r>
            <a:r>
              <a:rPr lang="en-US" b="1" smtClean="0"/>
              <a:t>nucleus </a:t>
            </a:r>
            <a:r>
              <a:rPr lang="en-US" smtClean="0"/>
              <a:t>, a stable, porous central mass of ice, gas, and dust that if often between 1 and 10 kilometers (0.6 to 6 miles) in size. The ice is made of varying amounts of water, carbon dioxide, ammonia, and methane. The dust may contain hydrogen, oxygen, carbon, nitrogen, silica, and some metals. The nucleus may have traces of hydrocarbons.</a:t>
            </a:r>
          </a:p>
          <a:p>
            <a:r>
              <a:rPr lang="en-US" smtClean="0"/>
              <a:t> As comets approach our Sun [within about 450 million kilometers (280 million miles)], they heat up and the ice begins to sublimate (change from a solid directly to a gas). The gas (water vapor, carbon monoxide, carbon dioxide, and traces of other substances) and dust forms an “atmosphere” around the nucleus called a “</a:t>
            </a:r>
            <a:r>
              <a:rPr lang="en-US" b="1" smtClean="0"/>
              <a:t>coma</a:t>
            </a:r>
            <a:r>
              <a:rPr lang="en-US" smtClean="0"/>
              <a:t>.” Material from the coma gets swept into the tail. </a:t>
            </a:r>
          </a:p>
          <a:p>
            <a:r>
              <a:rPr lang="en-US" smtClean="0"/>
              <a:t>As comets move close to the Sun, they develop </a:t>
            </a:r>
            <a:r>
              <a:rPr lang="en-US" b="1" smtClean="0"/>
              <a:t>tails </a:t>
            </a:r>
            <a:r>
              <a:rPr lang="en-US" smtClean="0"/>
              <a:t>of dust and ionized gas. Comets have two main tails, a </a:t>
            </a:r>
            <a:r>
              <a:rPr lang="en-US" b="1" smtClean="0"/>
              <a:t>dust tail </a:t>
            </a:r>
            <a:r>
              <a:rPr lang="en-US" smtClean="0"/>
              <a:t>and a </a:t>
            </a:r>
            <a:r>
              <a:rPr lang="en-US" b="1" smtClean="0"/>
              <a:t>plasma tail</a:t>
            </a:r>
            <a:r>
              <a:rPr lang="en-US" smtClean="0"/>
              <a:t>. The dust tail appears whitish-yellow because it is made up of tiny particles — about the size of particles of smoke — that reflect sunlight. Dust tails are typically between 1 and 10 million kilometers (about 600,000 to 6 million miles) long. The plasma tail is often blue because it contains carbon monoxide ions. Solar ultraviolet light breaks down the gas molecules, causing them to glow. Plasma tails can stretch tens of millions of kilometers into space. Rarely, they are as long as 150 million kilometers (almost 100 million miles). A third tail of sodium has been observed on Comet Hale-Bopp. </a:t>
            </a:r>
            <a:br>
              <a:rPr lang="en-US" smtClean="0"/>
            </a:br>
            <a:endParaRPr lang="en-US" smtClean="0"/>
          </a:p>
          <a:p>
            <a:r>
              <a:rPr lang="en-US" smtClean="0"/>
              <a:t>Comets are enveloped in a broad, thin (sparse) </a:t>
            </a:r>
            <a:r>
              <a:rPr lang="en-US" b="1" smtClean="0"/>
              <a:t>hydrogen cloud </a:t>
            </a:r>
            <a:r>
              <a:rPr lang="en-US" smtClean="0"/>
              <a:t>that can extend for millions of kilometers. This envelope cannot be seen from Earth because its light is absorbed by our atmosphere, but it has been detected by spacecraft. </a:t>
            </a:r>
          </a:p>
        </p:txBody>
      </p:sp>
    </p:spTree>
    <p:extLst>
      <p:ext uri="{BB962C8B-B14F-4D97-AF65-F5344CB8AC3E}">
        <p14:creationId xmlns:p14="http://schemas.microsoft.com/office/powerpoint/2010/main" val="25263496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19" name="Footer Placeholder 18"/>
          <p:cNvSpPr>
            <a:spLocks noGrp="1"/>
          </p:cNvSpPr>
          <p:nvPr>
            <p:ph type="ftr" sz="quarter" idx="11"/>
          </p:nvPr>
        </p:nvSpPr>
        <p:spPr/>
        <p:txBody>
          <a:bodyPr/>
          <a:lstStyle/>
          <a:p>
            <a:endParaRPr lang="ar-EG"/>
          </a:p>
        </p:txBody>
      </p:sp>
      <p:sp>
        <p:nvSpPr>
          <p:cNvPr id="27" name="Slide Number Placeholder 26"/>
          <p:cNvSpPr>
            <a:spLocks noGrp="1"/>
          </p:cNvSpPr>
          <p:nvPr>
            <p:ph type="sldNum" sz="quarter" idx="12"/>
          </p:nvPr>
        </p:nvSpPr>
        <p:spPr/>
        <p:txBody>
          <a:bodyPr/>
          <a:lstStyle/>
          <a:p>
            <a:fld id="{5FC51777-8F16-446C-99AC-A9E2EF136B60}" type="slidenum">
              <a:rPr lang="ar-EG" smtClean="0"/>
              <a:pPr/>
              <a:t>‹#›</a:t>
            </a:fld>
            <a:endParaRPr lang="ar-EG"/>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5FC51777-8F16-446C-99AC-A9E2EF136B60}" type="slidenum">
              <a:rPr lang="ar-EG" smtClean="0"/>
              <a:pPr/>
              <a:t>‹#›</a:t>
            </a:fld>
            <a:endParaRPr lang="ar-EG"/>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5FC51777-8F16-446C-99AC-A9E2EF136B60}" type="slidenum">
              <a:rPr lang="ar-EG" smtClean="0"/>
              <a:pPr/>
              <a:t>‹#›</a:t>
            </a:fld>
            <a:endParaRPr lang="ar-E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C4710C3-B3C4-4A89-B5C8-EF66F155C696}" type="datetimeFigureOut">
              <a:rPr lang="ar-EG" smtClean="0"/>
              <a:pPr/>
              <a:t>11/01/1437</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a:xfrm>
            <a:off x="8077200" y="6356350"/>
            <a:ext cx="609600" cy="365125"/>
          </a:xfrm>
        </p:spPr>
        <p:txBody>
          <a:bodyPr/>
          <a:lstStyle/>
          <a:p>
            <a:fld id="{5FC51777-8F16-446C-99AC-A9E2EF136B60}" type="slidenum">
              <a:rPr lang="ar-EG" smtClean="0"/>
              <a:pPr/>
              <a:t>‹#›</a:t>
            </a:fld>
            <a:endParaRPr lang="ar-EG"/>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C4710C3-B3C4-4A89-B5C8-EF66F155C696}" type="datetimeFigureOut">
              <a:rPr lang="ar-EG" smtClean="0"/>
              <a:pPr/>
              <a:t>11/01/1437</a:t>
            </a:fld>
            <a:endParaRPr lang="ar-EG"/>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EG"/>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FC51777-8F16-446C-99AC-A9E2EF136B60}" type="slidenum">
              <a:rPr lang="ar-EG" smtClean="0"/>
              <a:pPr/>
              <a:t>‹#›</a:t>
            </a:fld>
            <a:endParaRPr lang="ar-EG"/>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mailto:hamama@mans.edu.eg"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0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84.jpeg"/><Relationship Id="rId4" Type="http://schemas.openxmlformats.org/officeDocument/2006/relationships/image" Target="../media/image83.png"/></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eoearth.org/article/Composition_of_rocks" TargetMode="External"/><Relationship Id="rId2" Type="http://schemas.openxmlformats.org/officeDocument/2006/relationships/hyperlink" Target="http://www.usgs.gov/" TargetMode="Externa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0.jpeg"/><Relationship Id="rId4" Type="http://schemas.openxmlformats.org/officeDocument/2006/relationships/image" Target="../media/image19.jpe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24.jpeg"/></Relationships>
</file>

<file path=ppt/slides/_rels/slide4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www.gps.caltech.edu/~mbrown/sedna/" TargetMode="External"/><Relationship Id="rId7" Type="http://schemas.openxmlformats.org/officeDocument/2006/relationships/hyperlink" Target="http://www.spitzer.caltech.edu/Media/releases/ssc2004-05/ssc2004-05d.shtml"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hyperlink" Target="http://www.spitzer.caltech.edu/Media/releases/ssc2004-05/ssc2004-05b.shtml" TargetMode="External"/><Relationship Id="rId4" Type="http://schemas.openxmlformats.org/officeDocument/2006/relationships/image" Target="../media/image25.jpe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olarsystem.nasa.gov/multimedia/display.cfm?IM_ID=2093" TargetMode="External"/><Relationship Id="rId5" Type="http://schemas.openxmlformats.org/officeDocument/2006/relationships/image" Target="../media/image28.jpeg"/><Relationship Id="rId4" Type="http://schemas.openxmlformats.org/officeDocument/2006/relationships/hyperlink" Target="http://solarsystem.nasa.gov/multimedia/gallery/PIA00333.jpg"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http://antwrp.gsfc.nasa.gov/apod/image/0008/halleynuc_giotto_big.gi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antwrp.gsfc.nasa.gov/apod/ap000805.html" TargetMode="External"/><Relationship Id="rId4" Type="http://schemas.openxmlformats.org/officeDocument/2006/relationships/image" Target="../media/image46.jpeg"/></Relationships>
</file>

<file path=ppt/slides/_rels/slide7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1.jpe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hubblesite.org/newscenter/archive/releases/2004/52/image/a/" TargetMode="External"/><Relationship Id="rId7" Type="http://schemas.openxmlformats.org/officeDocument/2006/relationships/hyperlink" Target="http://solarsystem.nasa.gov/multimedia/display.cfm?IM_ID=903"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56.jpeg"/><Relationship Id="rId5" Type="http://schemas.openxmlformats.org/officeDocument/2006/relationships/hyperlink" Target="http://solarsystem.nasa.gov/multimedia/gallery/Comet_Parts.jpg" TargetMode="External"/><Relationship Id="rId4" Type="http://schemas.openxmlformats.org/officeDocument/2006/relationships/image" Target="../media/image55.jpeg"/></Relationships>
</file>

<file path=ppt/slides/_rels/slide7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66.jpeg"/><Relationship Id="rId4" Type="http://schemas.openxmlformats.org/officeDocument/2006/relationships/image" Target="../media/image65.jpeg"/></Relationships>
</file>

<file path=ppt/slides/_rels/slide8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214282" y="-142900"/>
            <a:ext cx="2143108" cy="1200329"/>
          </a:xfrm>
          <a:prstGeom prst="rect">
            <a:avLst/>
          </a:prstGeom>
        </p:spPr>
        <p:txBody>
          <a:bodyPr wrap="square">
            <a:spAutoFit/>
          </a:bodyPr>
          <a:lstStyle/>
          <a:p>
            <a:endParaRPr lang="ar-EG" dirty="0" smtClean="0"/>
          </a:p>
          <a:p>
            <a:endParaRPr lang="ar-EG" dirty="0" smtClean="0"/>
          </a:p>
          <a:p>
            <a:endParaRPr lang="ar-EG" dirty="0" smtClean="0"/>
          </a:p>
          <a:p>
            <a:endParaRPr lang="ar-EG" dirty="0" smtClean="0"/>
          </a:p>
        </p:txBody>
      </p:sp>
      <p:sp>
        <p:nvSpPr>
          <p:cNvPr id="7" name="Rectangle 6"/>
          <p:cNvSpPr/>
          <p:nvPr/>
        </p:nvSpPr>
        <p:spPr>
          <a:xfrm>
            <a:off x="3357554" y="6880044"/>
            <a:ext cx="2500298" cy="1323439"/>
          </a:xfrm>
          <a:prstGeom prst="rect">
            <a:avLst/>
          </a:prstGeom>
        </p:spPr>
        <p:txBody>
          <a:bodyPr wrap="square">
            <a:spAutoFit/>
          </a:bodyPr>
          <a:lstStyle/>
          <a:p>
            <a:endParaRPr lang="ar-EG" sz="4000" dirty="0" smtClean="0"/>
          </a:p>
          <a:p>
            <a:endParaRPr lang="ar-EG" sz="4000" dirty="0" smtClean="0"/>
          </a:p>
        </p:txBody>
      </p:sp>
      <p:pic>
        <p:nvPicPr>
          <p:cNvPr id="6" name="Picture 2"/>
          <p:cNvPicPr>
            <a:picLocks noChangeAspect="1" noChangeArrowheads="1"/>
          </p:cNvPicPr>
          <p:nvPr/>
        </p:nvPicPr>
        <p:blipFill>
          <a:blip r:embed="rId4"/>
          <a:srcRect/>
          <a:stretch>
            <a:fillRect/>
          </a:stretch>
        </p:blipFill>
        <p:spPr>
          <a:xfrm>
            <a:off x="1" y="1142984"/>
            <a:ext cx="8072462" cy="5715016"/>
          </a:xfrm>
          <a:prstGeom prst="rect">
            <a:avLst/>
          </a:prstGeom>
          <a:noFill/>
        </p:spPr>
      </p:pic>
      <p:sp>
        <p:nvSpPr>
          <p:cNvPr id="108548" name="Rectangle 4"/>
          <p:cNvSpPr>
            <a:spLocks noChangeArrowheads="1"/>
          </p:cNvSpPr>
          <p:nvPr/>
        </p:nvSpPr>
        <p:spPr bwMode="auto">
          <a:xfrm>
            <a:off x="0" y="1757354"/>
            <a:ext cx="8001024"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ar-EG" sz="5400" b="1" i="0" u="none" strike="noStrike" cap="none" normalizeH="0" baseline="0" dirty="0" smtClean="0">
              <a:ln>
                <a:noFill/>
              </a:ln>
              <a:solidFill>
                <a:srgbClr val="FFFF00"/>
              </a:solidFill>
              <a:effectLst/>
              <a:latin typeface="Calibri" pitchFamily="34" charset="0"/>
              <a:ea typeface="Times New Roman" pitchFamily="18" charset="0"/>
              <a:cs typeface="Simplified Arabic"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ar-EG" sz="5400" b="1" i="0" u="none" strike="noStrike" cap="none" normalizeH="0" baseline="0" dirty="0" smtClean="0">
                <a:ln>
                  <a:noFill/>
                </a:ln>
                <a:solidFill>
                  <a:srgbClr val="FFFF00"/>
                </a:solidFill>
                <a:effectLst/>
                <a:latin typeface="Calibri" pitchFamily="34" charset="0"/>
                <a:ea typeface="Times New Roman" pitchFamily="18" charset="0"/>
                <a:cs typeface="Simplified Arabic" pitchFamily="2" charset="-78"/>
              </a:rPr>
              <a:t>جديد أنباء القرآن فى علوم الآفاق</a:t>
            </a:r>
            <a:endParaRPr kumimoji="0" lang="en-US" sz="5400" b="0" i="0" u="none" strike="noStrike" cap="none" normalizeH="0" baseline="0" dirty="0" smtClean="0">
              <a:ln>
                <a:noFill/>
              </a:ln>
              <a:solidFill>
                <a:srgbClr val="FFFF00"/>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endParaRPr kumimoji="0" lang="ar-EG" sz="3200" b="1" i="0" u="none" strike="noStrike" cap="none" normalizeH="0" baseline="0" dirty="0" smtClean="0">
              <a:ln>
                <a:noFill/>
              </a:ln>
              <a:solidFill>
                <a:srgbClr val="FFC000"/>
              </a:solidFill>
              <a:effectLst/>
              <a:latin typeface="Calibri" pitchFamily="34" charset="0"/>
              <a:ea typeface="Times New Roman" pitchFamily="18" charset="0"/>
              <a:cs typeface="Simplified Arabic"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EG" sz="3600" b="1" i="0" u="none" strike="noStrike" cap="none" normalizeH="0" baseline="0" dirty="0" smtClean="0">
                <a:ln>
                  <a:noFill/>
                </a:ln>
                <a:solidFill>
                  <a:srgbClr val="FF0000"/>
                </a:solidFill>
                <a:effectLst/>
                <a:latin typeface="Calibri" pitchFamily="34" charset="0"/>
                <a:ea typeface="Times New Roman" pitchFamily="18" charset="0"/>
                <a:cs typeface="Simplified Arabic" pitchFamily="2" charset="-78"/>
              </a:rPr>
              <a:t>أ . د . حسنى حمدان</a:t>
            </a:r>
          </a:p>
          <a:p>
            <a:pPr marL="0" marR="0" lvl="0" indent="0" algn="ctr" defTabSz="914400" rtl="1" eaLnBrk="0" fontAlgn="base" latinLnBrk="0" hangingPunct="0">
              <a:lnSpc>
                <a:spcPct val="100000"/>
              </a:lnSpc>
              <a:spcBef>
                <a:spcPct val="0"/>
              </a:spcBef>
              <a:spcAft>
                <a:spcPct val="0"/>
              </a:spcAft>
              <a:buClrTx/>
              <a:buSzTx/>
              <a:buFontTx/>
              <a:buNone/>
              <a:tabLst/>
            </a:pPr>
            <a:r>
              <a:rPr lang="ar-EG" sz="3200" b="1" dirty="0" smtClean="0">
                <a:solidFill>
                  <a:srgbClr val="00B0F0"/>
                </a:solidFill>
                <a:latin typeface="Calibri" pitchFamily="34" charset="0"/>
                <a:cs typeface="Simplified Arabic" pitchFamily="2" charset="-78"/>
              </a:rPr>
              <a:t>قسم الجيولوجيا / كلية العلوم / جامعة المنصورة</a:t>
            </a:r>
          </a:p>
          <a:p>
            <a:pPr marL="0" marR="0" lvl="0" indent="0" algn="ctr" defTabSz="914400" rtl="1" eaLnBrk="0" fontAlgn="base" latinLnBrk="0" hangingPunct="0">
              <a:lnSpc>
                <a:spcPct val="100000"/>
              </a:lnSpc>
              <a:spcBef>
                <a:spcPct val="0"/>
              </a:spcBef>
              <a:spcAft>
                <a:spcPct val="0"/>
              </a:spcAft>
              <a:buClrTx/>
              <a:buSzTx/>
              <a:buFontTx/>
              <a:buNone/>
              <a:tabLst/>
            </a:pPr>
            <a:endParaRPr kumimoji="0" lang="en-US" sz="3200" b="1" i="0" u="none" strike="noStrike" cap="none" normalizeH="0" baseline="0" dirty="0" smtClean="0">
              <a:ln>
                <a:noFill/>
              </a:ln>
              <a:solidFill>
                <a:srgbClr val="FFC000"/>
              </a:solidFill>
              <a:effectLst/>
              <a:latin typeface="Calibri" pitchFamily="34" charset="0"/>
              <a:cs typeface="Simplified Arabic" pitchFamily="2" charset="-78"/>
              <a:hlinkClick r:id="rId5"/>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en-US" sz="3200" b="1" i="0" u="none" strike="noStrike" cap="none" normalizeH="0" baseline="0" dirty="0" smtClean="0">
                <a:ln>
                  <a:noFill/>
                </a:ln>
                <a:solidFill>
                  <a:srgbClr val="FFC000"/>
                </a:solidFill>
                <a:effectLst/>
                <a:latin typeface="Calibri" pitchFamily="34" charset="0"/>
                <a:cs typeface="Simplified Arabic" pitchFamily="2" charset="-78"/>
                <a:hlinkClick r:id="rId5"/>
              </a:rPr>
              <a:t>hamama@mans.edu.eg</a:t>
            </a:r>
            <a:endParaRPr kumimoji="0" lang="en-US" sz="3200" b="1" i="0" u="none" strike="noStrike" cap="none" normalizeH="0" baseline="0" dirty="0" smtClean="0">
              <a:ln>
                <a:noFill/>
              </a:ln>
              <a:solidFill>
                <a:srgbClr val="FFC000"/>
              </a:solidFill>
              <a:effectLst/>
              <a:latin typeface="Calibri" pitchFamily="34" charset="0"/>
              <a:cs typeface="Simplified Arabic"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endParaRPr kumimoji="0" lang="ar-EG" sz="3200" b="0" i="0" u="none" strike="noStrike" cap="none" normalizeH="0" baseline="0" dirty="0" smtClean="0">
              <a:ln>
                <a:noFill/>
              </a:ln>
              <a:solidFill>
                <a:srgbClr val="FFC000"/>
              </a:solidFill>
              <a:effectLst/>
              <a:latin typeface="Arial" pitchFamily="34" charset="0"/>
              <a:cs typeface="Arial" pitchFamily="34" charset="0"/>
            </a:endParaRPr>
          </a:p>
        </p:txBody>
      </p:sp>
      <p:pic>
        <p:nvPicPr>
          <p:cNvPr id="2" name="صورة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07904" y="6342215"/>
            <a:ext cx="481415" cy="303777"/>
          </a:xfrm>
          <a:prstGeom prst="rect">
            <a:avLst/>
          </a:prstGeom>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0" y="-7938"/>
            <a:ext cx="9144000" cy="6865938"/>
          </a:xfrm>
          <a:prstGeom prst="rect">
            <a:avLst/>
          </a:prstGeom>
          <a:noFill/>
          <a:ln w="9525">
            <a:noFill/>
            <a:miter lim="800000"/>
            <a:headEnd/>
            <a:tailEnd/>
          </a:ln>
        </p:spPr>
      </p:pic>
      <p:sp>
        <p:nvSpPr>
          <p:cNvPr id="3" name="Rectangle 2"/>
          <p:cNvSpPr/>
          <p:nvPr/>
        </p:nvSpPr>
        <p:spPr>
          <a:xfrm>
            <a:off x="1371600" y="2767281"/>
            <a:ext cx="6781800" cy="830997"/>
          </a:xfrm>
          <a:prstGeom prst="rect">
            <a:avLst/>
          </a:prstGeom>
        </p:spPr>
        <p:txBody>
          <a:bodyPr wrap="square">
            <a:spAutoFit/>
          </a:bodyPr>
          <a:lstStyle/>
          <a:p>
            <a:r>
              <a:rPr lang="ar-EG" sz="4800" b="1" dirty="0" smtClean="0">
                <a:solidFill>
                  <a:srgbClr val="FFFF00"/>
                </a:solidFill>
              </a:rPr>
              <a:t>قيعان</a:t>
            </a:r>
            <a:r>
              <a:rPr lang="ar-EG" sz="4800" b="1" dirty="0" smtClean="0">
                <a:solidFill>
                  <a:schemeClr val="bg1"/>
                </a:solidFill>
              </a:rPr>
              <a:t> لا تمسك ماءً ولا تنبت الكلأ</a:t>
            </a:r>
            <a:endParaRPr lang="ar-EG" sz="4800" b="1" dirty="0">
              <a:solidFill>
                <a:schemeClr val="bg1"/>
              </a:solidFill>
            </a:endParaRPr>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0" y="0"/>
            <a:ext cx="5105400" cy="1371600"/>
          </a:xfrm>
        </p:spPr>
        <p:txBody>
          <a:bodyPr>
            <a:normAutofit fontScale="90000"/>
          </a:bodyPr>
          <a:lstStyle/>
          <a:p>
            <a:pPr eaLnBrk="1" hangingPunct="1"/>
            <a:r>
              <a:rPr lang="en-US" smtClean="0"/>
              <a:t>Chixulub, Yucatan penninsula, Mexico</a:t>
            </a:r>
          </a:p>
        </p:txBody>
      </p:sp>
      <p:sp>
        <p:nvSpPr>
          <p:cNvPr id="104451" name="Rectangle 3"/>
          <p:cNvSpPr>
            <a:spLocks noGrp="1" noChangeArrowheads="1"/>
          </p:cNvSpPr>
          <p:nvPr>
            <p:ph idx="1"/>
          </p:nvPr>
        </p:nvSpPr>
        <p:spPr>
          <a:xfrm>
            <a:off x="2819400" y="1981200"/>
            <a:ext cx="2209800" cy="1371600"/>
          </a:xfrm>
        </p:spPr>
        <p:txBody>
          <a:bodyPr/>
          <a:lstStyle/>
          <a:p>
            <a:pPr eaLnBrk="1" hangingPunct="1"/>
            <a:endParaRPr lang="ar-EG" smtClean="0"/>
          </a:p>
        </p:txBody>
      </p:sp>
      <p:pic>
        <p:nvPicPr>
          <p:cNvPr id="104452" name="Picture 4" descr="chicxulb, yucatan, mexico"/>
          <p:cNvPicPr>
            <a:picLocks noChangeAspect="1" noChangeArrowheads="1"/>
          </p:cNvPicPr>
          <p:nvPr/>
        </p:nvPicPr>
        <p:blipFill>
          <a:blip r:embed="rId2"/>
          <a:srcRect/>
          <a:stretch>
            <a:fillRect/>
          </a:stretch>
        </p:blipFill>
        <p:spPr bwMode="auto">
          <a:xfrm>
            <a:off x="0" y="1333500"/>
            <a:ext cx="8686800" cy="5524500"/>
          </a:xfrm>
          <a:prstGeom prst="rect">
            <a:avLst/>
          </a:prstGeom>
          <a:noFill/>
          <a:ln w="9525">
            <a:noFill/>
            <a:miter lim="800000"/>
            <a:headEnd/>
            <a:tailEnd/>
          </a:ln>
        </p:spPr>
      </p:pic>
      <p:sp>
        <p:nvSpPr>
          <p:cNvPr id="104453" name="Text Box 5"/>
          <p:cNvSpPr txBox="1">
            <a:spLocks noChangeArrowheads="1"/>
          </p:cNvSpPr>
          <p:nvPr/>
        </p:nvSpPr>
        <p:spPr bwMode="auto">
          <a:xfrm>
            <a:off x="4876800" y="0"/>
            <a:ext cx="4267200" cy="1311275"/>
          </a:xfrm>
          <a:prstGeom prst="rect">
            <a:avLst/>
          </a:prstGeom>
          <a:noFill/>
          <a:ln w="9525">
            <a:noFill/>
            <a:miter lim="800000"/>
            <a:headEnd/>
            <a:tailEnd/>
          </a:ln>
        </p:spPr>
        <p:txBody>
          <a:bodyPr>
            <a:spAutoFit/>
          </a:bodyPr>
          <a:lstStyle/>
          <a:p>
            <a:pPr algn="l"/>
            <a:r>
              <a:rPr lang="en-US" sz="2000"/>
              <a:t>Gravity map of buried structure</a:t>
            </a:r>
          </a:p>
          <a:p>
            <a:pPr algn="l"/>
            <a:r>
              <a:rPr lang="en-US" sz="2000"/>
              <a:t>180 miles across; 65 millions years old</a:t>
            </a:r>
          </a:p>
          <a:p>
            <a:pPr algn="l"/>
            <a:r>
              <a:rPr lang="en-US" sz="2000"/>
              <a:t>Identified in early 1990s with seismic data, after 10 year ‘search’</a:t>
            </a: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2253" y="6537933"/>
            <a:ext cx="481415" cy="303777"/>
          </a:xfrm>
          <a:prstGeom prst="rect">
            <a:avLst/>
          </a:prstGeom>
        </p:spPr>
      </p:pic>
    </p:spTree>
  </p:cSld>
  <p:clrMapOvr>
    <a:masterClrMapping/>
  </p:clrMapOvr>
  <p:transition>
    <p:cut/>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4" descr="tektite buttons"/>
          <p:cNvPicPr>
            <a:picLocks noChangeAspect="1" noChangeArrowheads="1"/>
          </p:cNvPicPr>
          <p:nvPr/>
        </p:nvPicPr>
        <p:blipFill>
          <a:blip r:embed="rId2"/>
          <a:srcRect/>
          <a:stretch>
            <a:fillRect/>
          </a:stretch>
        </p:blipFill>
        <p:spPr bwMode="auto">
          <a:xfrm>
            <a:off x="0" y="0"/>
            <a:ext cx="5029200" cy="2117725"/>
          </a:xfrm>
          <a:prstGeom prst="rect">
            <a:avLst/>
          </a:prstGeom>
          <a:noFill/>
          <a:ln w="9525">
            <a:noFill/>
            <a:miter lim="800000"/>
            <a:headEnd/>
            <a:tailEnd/>
          </a:ln>
        </p:spPr>
      </p:pic>
      <p:pic>
        <p:nvPicPr>
          <p:cNvPr id="105475" name="Picture 5" descr="tektite - moldavite"/>
          <p:cNvPicPr>
            <a:picLocks noChangeAspect="1" noChangeArrowheads="1"/>
          </p:cNvPicPr>
          <p:nvPr/>
        </p:nvPicPr>
        <p:blipFill>
          <a:blip r:embed="rId3"/>
          <a:srcRect/>
          <a:stretch>
            <a:fillRect/>
          </a:stretch>
        </p:blipFill>
        <p:spPr bwMode="auto">
          <a:xfrm>
            <a:off x="0" y="2228850"/>
            <a:ext cx="6172200" cy="4629150"/>
          </a:xfrm>
          <a:prstGeom prst="rect">
            <a:avLst/>
          </a:prstGeom>
          <a:noFill/>
          <a:ln w="9525">
            <a:noFill/>
            <a:miter lim="800000"/>
            <a:headEnd/>
            <a:tailEnd/>
          </a:ln>
        </p:spPr>
      </p:pic>
      <p:sp>
        <p:nvSpPr>
          <p:cNvPr id="105476" name="Rectangle 7"/>
          <p:cNvSpPr>
            <a:spLocks noGrp="1" noChangeArrowheads="1"/>
          </p:cNvSpPr>
          <p:nvPr>
            <p:ph type="title"/>
          </p:nvPr>
        </p:nvSpPr>
        <p:spPr>
          <a:xfrm flipH="1">
            <a:off x="5562600" y="0"/>
            <a:ext cx="3581400" cy="1905000"/>
          </a:xfrm>
        </p:spPr>
        <p:txBody>
          <a:bodyPr/>
          <a:lstStyle/>
          <a:p>
            <a:pPr eaLnBrk="1" hangingPunct="1"/>
            <a:r>
              <a:rPr lang="en-US" sz="4000" smtClean="0"/>
              <a:t>Tektite buttons</a:t>
            </a:r>
          </a:p>
        </p:txBody>
      </p:sp>
      <p:sp>
        <p:nvSpPr>
          <p:cNvPr id="105477" name="Text Box 8"/>
          <p:cNvSpPr txBox="1">
            <a:spLocks noChangeArrowheads="1"/>
          </p:cNvSpPr>
          <p:nvPr/>
        </p:nvSpPr>
        <p:spPr bwMode="auto">
          <a:xfrm>
            <a:off x="6553200" y="2514600"/>
            <a:ext cx="1844675" cy="701675"/>
          </a:xfrm>
          <a:prstGeom prst="rect">
            <a:avLst/>
          </a:prstGeom>
          <a:noFill/>
          <a:ln w="9525">
            <a:noFill/>
            <a:miter lim="800000"/>
            <a:headEnd/>
            <a:tailEnd/>
          </a:ln>
        </p:spPr>
        <p:txBody>
          <a:bodyPr>
            <a:spAutoFit/>
          </a:bodyPr>
          <a:lstStyle/>
          <a:p>
            <a:endParaRPr lang="ar-EG"/>
          </a:p>
        </p:txBody>
      </p:sp>
      <p:sp>
        <p:nvSpPr>
          <p:cNvPr id="105478" name="Text Box 9"/>
          <p:cNvSpPr txBox="1">
            <a:spLocks noChangeArrowheads="1"/>
          </p:cNvSpPr>
          <p:nvPr/>
        </p:nvSpPr>
        <p:spPr bwMode="auto">
          <a:xfrm>
            <a:off x="5410200" y="3429000"/>
            <a:ext cx="3505200" cy="1739900"/>
          </a:xfrm>
          <a:prstGeom prst="rect">
            <a:avLst/>
          </a:prstGeom>
          <a:noFill/>
          <a:ln w="9525">
            <a:noFill/>
            <a:miter lim="800000"/>
            <a:headEnd/>
            <a:tailEnd/>
          </a:ln>
        </p:spPr>
        <p:txBody>
          <a:bodyPr>
            <a:spAutoFit/>
          </a:bodyPr>
          <a:lstStyle/>
          <a:p>
            <a:r>
              <a:rPr lang="en-US" sz="3600"/>
              <a:t>Moldavite</a:t>
            </a:r>
          </a:p>
          <a:p>
            <a:r>
              <a:rPr lang="en-US" sz="3600"/>
              <a:t>A tektite from Czechoslovakia </a:t>
            </a:r>
          </a:p>
        </p:txBody>
      </p:sp>
      <p:pic>
        <p:nvPicPr>
          <p:cNvPr id="7" name="صورة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0" y="0"/>
            <a:ext cx="6934200" cy="914400"/>
          </a:xfrm>
        </p:spPr>
        <p:txBody>
          <a:bodyPr>
            <a:normAutofit/>
          </a:bodyPr>
          <a:lstStyle/>
          <a:p>
            <a:pPr eaLnBrk="1" hangingPunct="1"/>
            <a:r>
              <a:rPr lang="en-US" sz="4000" smtClean="0"/>
              <a:t>Tunguska, Siberia, June 30, 1908</a:t>
            </a:r>
          </a:p>
        </p:txBody>
      </p:sp>
      <p:pic>
        <p:nvPicPr>
          <p:cNvPr id="106499" name="Picture 4" descr="tunguska, 1927 at 20 miles"/>
          <p:cNvPicPr>
            <a:picLocks noChangeAspect="1" noChangeArrowheads="1"/>
          </p:cNvPicPr>
          <p:nvPr/>
        </p:nvPicPr>
        <p:blipFill>
          <a:blip r:embed="rId2"/>
          <a:srcRect/>
          <a:stretch>
            <a:fillRect/>
          </a:stretch>
        </p:blipFill>
        <p:spPr bwMode="auto">
          <a:xfrm>
            <a:off x="0" y="3956050"/>
            <a:ext cx="4038600" cy="2901950"/>
          </a:xfrm>
          <a:prstGeom prst="rect">
            <a:avLst/>
          </a:prstGeom>
          <a:noFill/>
          <a:ln w="9525">
            <a:noFill/>
            <a:miter lim="800000"/>
            <a:headEnd/>
            <a:tailEnd/>
          </a:ln>
        </p:spPr>
      </p:pic>
      <p:pic>
        <p:nvPicPr>
          <p:cNvPr id="106500" name="Picture 5" descr="tungus pic at 13 miles"/>
          <p:cNvPicPr>
            <a:picLocks noChangeAspect="1" noChangeArrowheads="1"/>
          </p:cNvPicPr>
          <p:nvPr/>
        </p:nvPicPr>
        <p:blipFill>
          <a:blip r:embed="rId3"/>
          <a:srcRect/>
          <a:stretch>
            <a:fillRect/>
          </a:stretch>
        </p:blipFill>
        <p:spPr bwMode="auto">
          <a:xfrm>
            <a:off x="4267200" y="3402013"/>
            <a:ext cx="4876800" cy="3455987"/>
          </a:xfrm>
          <a:prstGeom prst="rect">
            <a:avLst/>
          </a:prstGeom>
          <a:noFill/>
          <a:ln w="9525">
            <a:noFill/>
            <a:miter lim="800000"/>
            <a:headEnd/>
            <a:tailEnd/>
          </a:ln>
        </p:spPr>
      </p:pic>
      <p:pic>
        <p:nvPicPr>
          <p:cNvPr id="106501" name="Picture 7" descr="tunguska epiceter, 1927"/>
          <p:cNvPicPr>
            <a:picLocks noChangeAspect="1" noChangeArrowheads="1"/>
          </p:cNvPicPr>
          <p:nvPr/>
        </p:nvPicPr>
        <p:blipFill>
          <a:blip r:embed="rId4"/>
          <a:srcRect/>
          <a:stretch>
            <a:fillRect/>
          </a:stretch>
        </p:blipFill>
        <p:spPr bwMode="auto">
          <a:xfrm>
            <a:off x="0" y="1216025"/>
            <a:ext cx="4038600" cy="2736850"/>
          </a:xfrm>
          <a:prstGeom prst="rect">
            <a:avLst/>
          </a:prstGeom>
          <a:noFill/>
          <a:ln w="9525">
            <a:noFill/>
            <a:miter lim="800000"/>
            <a:headEnd/>
            <a:tailEnd/>
          </a:ln>
        </p:spPr>
      </p:pic>
      <p:pic>
        <p:nvPicPr>
          <p:cNvPr id="106502" name="Picture 8" descr="tunguska at 40 miles"/>
          <p:cNvPicPr>
            <a:picLocks noChangeAspect="1" noChangeArrowheads="1"/>
          </p:cNvPicPr>
          <p:nvPr/>
        </p:nvPicPr>
        <p:blipFill>
          <a:blip r:embed="rId5"/>
          <a:srcRect/>
          <a:stretch>
            <a:fillRect/>
          </a:stretch>
        </p:blipFill>
        <p:spPr bwMode="auto">
          <a:xfrm>
            <a:off x="6951663" y="0"/>
            <a:ext cx="2192337" cy="3276600"/>
          </a:xfrm>
          <a:prstGeom prst="rect">
            <a:avLst/>
          </a:prstGeom>
          <a:noFill/>
          <a:ln w="9525">
            <a:noFill/>
            <a:miter lim="800000"/>
            <a:headEnd/>
            <a:tailEnd/>
          </a:ln>
        </p:spPr>
      </p:pic>
      <p:sp>
        <p:nvSpPr>
          <p:cNvPr id="106503" name="Text Box 9"/>
          <p:cNvSpPr txBox="1">
            <a:spLocks noChangeArrowheads="1"/>
          </p:cNvSpPr>
          <p:nvPr/>
        </p:nvSpPr>
        <p:spPr bwMode="auto">
          <a:xfrm>
            <a:off x="4114800" y="1295400"/>
            <a:ext cx="2667000" cy="1917700"/>
          </a:xfrm>
          <a:prstGeom prst="rect">
            <a:avLst/>
          </a:prstGeom>
          <a:noFill/>
          <a:ln w="9525">
            <a:noFill/>
            <a:miter lim="800000"/>
            <a:headEnd/>
            <a:tailEnd/>
          </a:ln>
        </p:spPr>
        <p:txBody>
          <a:bodyPr>
            <a:spAutoFit/>
          </a:bodyPr>
          <a:lstStyle/>
          <a:p>
            <a:r>
              <a:rPr lang="en-US" sz="2400"/>
              <a:t>Black and white photos taken during field expedition in 1927; color photo taken in 1990 </a:t>
            </a:r>
          </a:p>
        </p:txBody>
      </p:sp>
      <p:pic>
        <p:nvPicPr>
          <p:cNvPr id="8" name="صورة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0" y="0"/>
            <a:ext cx="8534400" cy="1143000"/>
          </a:xfrm>
        </p:spPr>
        <p:txBody>
          <a:bodyPr>
            <a:normAutofit/>
          </a:bodyPr>
          <a:lstStyle/>
          <a:p>
            <a:pPr algn="ctr" eaLnBrk="1" hangingPunct="1"/>
            <a:r>
              <a:rPr lang="en-US" sz="4000" smtClean="0"/>
              <a:t>Potentially Hazardous Asteroid Threat</a:t>
            </a:r>
            <a:br>
              <a:rPr lang="en-US" sz="4000" smtClean="0"/>
            </a:br>
            <a:r>
              <a:rPr lang="en-US" sz="2800" smtClean="0"/>
              <a:t>Size-frequency diagram for impacting objects</a:t>
            </a:r>
          </a:p>
        </p:txBody>
      </p:sp>
      <p:pic>
        <p:nvPicPr>
          <p:cNvPr id="107523" name="Picture 4" descr="Threat graph"/>
          <p:cNvPicPr>
            <a:picLocks noChangeAspect="1" noChangeArrowheads="1"/>
          </p:cNvPicPr>
          <p:nvPr/>
        </p:nvPicPr>
        <p:blipFill>
          <a:blip r:embed="rId2"/>
          <a:srcRect/>
          <a:stretch>
            <a:fillRect/>
          </a:stretch>
        </p:blipFill>
        <p:spPr bwMode="auto">
          <a:xfrm>
            <a:off x="0" y="1524000"/>
            <a:ext cx="6705600" cy="5334000"/>
          </a:xfrm>
          <a:prstGeom prst="rect">
            <a:avLst/>
          </a:prstGeom>
          <a:noFill/>
          <a:ln w="9525">
            <a:noFill/>
            <a:miter lim="800000"/>
            <a:headEnd/>
            <a:tailEnd/>
          </a:ln>
        </p:spPr>
      </p:pic>
      <p:sp>
        <p:nvSpPr>
          <p:cNvPr id="107524" name="Text Box 5"/>
          <p:cNvSpPr txBox="1">
            <a:spLocks noChangeArrowheads="1"/>
          </p:cNvSpPr>
          <p:nvPr/>
        </p:nvSpPr>
        <p:spPr bwMode="auto">
          <a:xfrm>
            <a:off x="6858000" y="1600200"/>
            <a:ext cx="2286000" cy="5203825"/>
          </a:xfrm>
          <a:prstGeom prst="rect">
            <a:avLst/>
          </a:prstGeom>
          <a:noFill/>
          <a:ln w="9525">
            <a:noFill/>
            <a:miter lim="800000"/>
            <a:headEnd/>
            <a:tailEnd/>
          </a:ln>
        </p:spPr>
        <p:txBody>
          <a:bodyPr>
            <a:spAutoFit/>
          </a:bodyPr>
          <a:lstStyle/>
          <a:p>
            <a:pPr algn="l">
              <a:buFontTx/>
              <a:buChar char="•"/>
            </a:pPr>
            <a:r>
              <a:rPr lang="en-US" sz="2400"/>
              <a:t>~100 tons of meteroritic dust falls each day</a:t>
            </a:r>
          </a:p>
          <a:p>
            <a:pPr algn="l">
              <a:buFontTx/>
              <a:buChar char="•"/>
            </a:pPr>
            <a:r>
              <a:rPr lang="en-US" sz="2400"/>
              <a:t>50 m impactor once per 1000 yr (local effects)</a:t>
            </a:r>
          </a:p>
          <a:p>
            <a:pPr algn="l">
              <a:buFontTx/>
              <a:buChar char="•"/>
            </a:pPr>
            <a:r>
              <a:rPr lang="en-US" sz="2400"/>
              <a:t>500 m impactor once per million years (regional  effects)</a:t>
            </a:r>
          </a:p>
          <a:p>
            <a:pPr algn="l">
              <a:buFontTx/>
              <a:buChar char="•"/>
            </a:pPr>
            <a:r>
              <a:rPr lang="en-US" sz="2400"/>
              <a:t>5 km. impactor once per 100 million years (global effects)</a:t>
            </a:r>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453336"/>
            <a:ext cx="481415" cy="303777"/>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026"/>
          <p:cNvSpPr>
            <a:spLocks noGrp="1" noChangeArrowheads="1"/>
          </p:cNvSpPr>
          <p:nvPr>
            <p:ph type="title"/>
          </p:nvPr>
        </p:nvSpPr>
        <p:spPr>
          <a:xfrm>
            <a:off x="1447800" y="0"/>
            <a:ext cx="6096000" cy="457200"/>
          </a:xfrm>
        </p:spPr>
        <p:txBody>
          <a:bodyPr>
            <a:normAutofit fontScale="90000"/>
          </a:bodyPr>
          <a:lstStyle/>
          <a:p>
            <a:pPr algn="ctr" eaLnBrk="1" hangingPunct="1"/>
            <a:r>
              <a:rPr lang="en-US" smtClean="0"/>
              <a:t>Target Earth </a:t>
            </a:r>
          </a:p>
        </p:txBody>
      </p:sp>
      <p:pic>
        <p:nvPicPr>
          <p:cNvPr id="108547" name="Picture 1028" descr="aorounga, chad"/>
          <p:cNvPicPr>
            <a:picLocks noChangeAspect="1" noChangeArrowheads="1"/>
          </p:cNvPicPr>
          <p:nvPr/>
        </p:nvPicPr>
        <p:blipFill>
          <a:blip r:embed="rId2"/>
          <a:srcRect/>
          <a:stretch>
            <a:fillRect/>
          </a:stretch>
        </p:blipFill>
        <p:spPr bwMode="auto">
          <a:xfrm>
            <a:off x="0" y="685800"/>
            <a:ext cx="9144000" cy="6172200"/>
          </a:xfrm>
          <a:prstGeom prst="rect">
            <a:avLst/>
          </a:prstGeom>
          <a:noFill/>
          <a:ln w="9525">
            <a:noFill/>
            <a:miter lim="800000"/>
            <a:headEnd/>
            <a:tailEnd/>
          </a:ln>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kuiper3"/>
          <p:cNvPicPr>
            <a:picLocks noChangeAspect="1" noChangeArrowheads="1"/>
          </p:cNvPicPr>
          <p:nvPr/>
        </p:nvPicPr>
        <p:blipFill>
          <a:blip r:embed="rId2"/>
          <a:srcRect/>
          <a:stretch>
            <a:fillRect/>
          </a:stretch>
        </p:blipFill>
        <p:spPr bwMode="auto">
          <a:xfrm>
            <a:off x="811213" y="111125"/>
            <a:ext cx="7418387" cy="6365875"/>
          </a:xfrm>
          <a:prstGeom prst="rect">
            <a:avLst/>
          </a:prstGeom>
          <a:noFill/>
          <a:ln w="9525">
            <a:noFill/>
            <a:miter lim="800000"/>
            <a:headEnd/>
            <a:tailEnd/>
          </a:ln>
        </p:spPr>
      </p:pic>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endParaRPr lang="ar-EG" smtClean="0"/>
          </a:p>
        </p:txBody>
      </p:sp>
      <p:pic>
        <p:nvPicPr>
          <p:cNvPr id="110595" name="Picture 3" descr="oort_cloud"/>
          <p:cNvPicPr>
            <a:picLocks noGrp="1" noChangeAspect="1" noChangeArrowheads="1"/>
          </p:cNvPicPr>
          <p:nvPr>
            <p:ph idx="1"/>
          </p:nvPr>
        </p:nvPicPr>
        <p:blipFill>
          <a:blip r:embed="rId2"/>
          <a:srcRect/>
          <a:stretch>
            <a:fillRect/>
          </a:stretch>
        </p:blipFill>
        <p:spPr>
          <a:xfrm>
            <a:off x="914400" y="0"/>
            <a:ext cx="7359650" cy="6858000"/>
          </a:xfrm>
          <a:noFill/>
        </p:spPr>
      </p:pic>
      <p:sp>
        <p:nvSpPr>
          <p:cNvPr id="110596" name="Rectangle 4"/>
          <p:cNvSpPr>
            <a:spLocks noChangeArrowheads="1"/>
          </p:cNvSpPr>
          <p:nvPr/>
        </p:nvSpPr>
        <p:spPr bwMode="auto">
          <a:xfrm>
            <a:off x="0" y="0"/>
            <a:ext cx="1066800" cy="6858000"/>
          </a:xfrm>
          <a:prstGeom prst="rect">
            <a:avLst/>
          </a:prstGeom>
          <a:solidFill>
            <a:schemeClr val="tx1"/>
          </a:solidFill>
          <a:ln w="9525">
            <a:solidFill>
              <a:schemeClr val="tx1"/>
            </a:solidFill>
            <a:miter lim="800000"/>
            <a:headEnd/>
            <a:tailEnd/>
          </a:ln>
        </p:spPr>
        <p:txBody>
          <a:bodyPr wrap="none" anchor="ctr"/>
          <a:lstStyle/>
          <a:p>
            <a:endParaRPr lang="ar-EG"/>
          </a:p>
        </p:txBody>
      </p:sp>
      <p:sp>
        <p:nvSpPr>
          <p:cNvPr id="110597" name="Rectangle 5"/>
          <p:cNvSpPr>
            <a:spLocks noChangeArrowheads="1"/>
          </p:cNvSpPr>
          <p:nvPr/>
        </p:nvSpPr>
        <p:spPr bwMode="auto">
          <a:xfrm>
            <a:off x="8077200" y="0"/>
            <a:ext cx="1066800" cy="6858000"/>
          </a:xfrm>
          <a:prstGeom prst="rect">
            <a:avLst/>
          </a:prstGeom>
          <a:solidFill>
            <a:schemeClr val="tx1"/>
          </a:solidFill>
          <a:ln w="9525">
            <a:solidFill>
              <a:schemeClr val="tx1"/>
            </a:solidFill>
            <a:miter lim="800000"/>
            <a:headEnd/>
            <a:tailEnd/>
          </a:ln>
        </p:spPr>
        <p:txBody>
          <a:bodyPr wrap="none" anchor="ctr"/>
          <a:lstStyle/>
          <a:p>
            <a:endParaRPr lang="ar-EG"/>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 metarocks                                                      00003865Macintosh HD                   B3E08C24:"/>
          <p:cNvPicPr>
            <a:picLocks noChangeAspect="1" noChangeArrowheads="1"/>
          </p:cNvPicPr>
          <p:nvPr/>
        </p:nvPicPr>
        <p:blipFill>
          <a:blip r:embed="rId2"/>
          <a:srcRect/>
          <a:stretch>
            <a:fillRect/>
          </a:stretch>
        </p:blipFill>
        <p:spPr bwMode="auto">
          <a:xfrm>
            <a:off x="0" y="44450"/>
            <a:ext cx="9144000" cy="6767513"/>
          </a:xfrm>
          <a:prstGeom prst="rect">
            <a:avLst/>
          </a:prstGeom>
          <a:noFill/>
          <a:ln w="9525">
            <a:noFill/>
            <a:miter lim="800000"/>
            <a:headEnd/>
            <a:tailEnd/>
          </a:ln>
        </p:spPr>
      </p:pic>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0" y="228600"/>
            <a:ext cx="9144000" cy="1446213"/>
          </a:xfrm>
          <a:prstGeom prst="rect">
            <a:avLst/>
          </a:prstGeom>
          <a:ln>
            <a:headEnd/>
            <a:tailEnd/>
          </a:ln>
        </p:spPr>
        <p:style>
          <a:lnRef idx="2">
            <a:schemeClr val="dk1">
              <a:shade val="50000"/>
            </a:schemeClr>
          </a:lnRef>
          <a:fillRef idx="1">
            <a:schemeClr val="dk1"/>
          </a:fillRef>
          <a:effectRef idx="0">
            <a:schemeClr val="dk1"/>
          </a:effectRef>
          <a:fontRef idx="minor">
            <a:schemeClr val="lt1"/>
          </a:fontRef>
        </p:style>
        <p:txBody>
          <a:bodyPr>
            <a:spAutoFit/>
          </a:bodyPr>
          <a:lstStyle/>
          <a:p>
            <a:pPr algn="just" rtl="1"/>
            <a:r>
              <a:rPr lang="ar-EG" sz="4400" dirty="0"/>
              <a:t>{فَإِن لَّمْ تَفْعَلُواْ وَلَن تَفْعَلُواْ فَاتَّقُواْ النَّارَ الَّتِي وَقُودُهَا النَّاسُ وَالْحِجَارَةُ أُعِدَّتْ لِلْكَافِرِينَ }البقرة24</a:t>
            </a:r>
          </a:p>
        </p:txBody>
      </p:sp>
      <p:sp>
        <p:nvSpPr>
          <p:cNvPr id="11267" name="Rectangle 2"/>
          <p:cNvSpPr>
            <a:spLocks noChangeArrowheads="1"/>
          </p:cNvSpPr>
          <p:nvPr/>
        </p:nvSpPr>
        <p:spPr bwMode="auto">
          <a:xfrm>
            <a:off x="0" y="1857364"/>
            <a:ext cx="9144000" cy="144655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p>
            <a:pPr algn="just" rtl="1"/>
            <a:r>
              <a:rPr lang="ar-EG" sz="4400" dirty="0"/>
              <a:t>{إِنَّ الَّذِينَ كَفَرُواْ لَن تُغْنِيَ عَنْهُمْ أَمْوَالُهُمْ وَلاَ أَوْلاَدُهُم مِّنَ اللّهِ شَيْئاً وَأُولَـئِكَ هُمْ وَقُودُ النَّارِ }آل عمران10</a:t>
            </a:r>
          </a:p>
        </p:txBody>
      </p:sp>
      <p:sp>
        <p:nvSpPr>
          <p:cNvPr id="11268" name="Rectangle 3"/>
          <p:cNvSpPr>
            <a:spLocks noChangeArrowheads="1"/>
          </p:cNvSpPr>
          <p:nvPr/>
        </p:nvSpPr>
        <p:spPr bwMode="auto">
          <a:xfrm>
            <a:off x="0" y="3700463"/>
            <a:ext cx="9144000" cy="2122487"/>
          </a:xfrm>
          <a:prstGeom prst="rect">
            <a:avLst/>
          </a:prstGeom>
          <a:noFill/>
          <a:ln w="9525">
            <a:noFill/>
            <a:miter lim="800000"/>
            <a:headEnd/>
            <a:tailEnd/>
          </a:ln>
        </p:spPr>
        <p:txBody>
          <a:bodyPr>
            <a:spAutoFit/>
          </a:bodyPr>
          <a:lstStyle/>
          <a:p>
            <a:pPr algn="just" rtl="1"/>
            <a:r>
              <a:rPr lang="ar-EG" sz="4400" dirty="0"/>
              <a:t>{يَا أَيُّهَا الَّذِينَ آمَنُوا قُوا أَنفُسَكُمْ وَأَهْلِيكُمْ نَاراً وَقُودُهَا النَّاسُ وَالْحِجَارَةُ عَلَيْهَا مَلَائِكَةٌ غِلَاظٌ شِدَادٌ لَا يَعْصُونَ اللَّهَ مَا أَمَرَهُمْ وَيَفْعَلُونَ مَا يُؤْمَرُونَ }التحريم6</a:t>
            </a:r>
          </a:p>
        </p:txBody>
      </p:sp>
      <p:sp>
        <p:nvSpPr>
          <p:cNvPr id="11269" name="Rectangle 4"/>
          <p:cNvSpPr>
            <a:spLocks noChangeArrowheads="1"/>
          </p:cNvSpPr>
          <p:nvPr/>
        </p:nvSpPr>
        <p:spPr bwMode="auto">
          <a:xfrm>
            <a:off x="3962400" y="6088063"/>
            <a:ext cx="5181600" cy="76993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rtl="1"/>
            <a:r>
              <a:rPr lang="ar-EG" sz="4400" dirty="0">
                <a:solidFill>
                  <a:srgbClr val="FF0000"/>
                </a:solidFill>
              </a:rPr>
              <a:t>{النَّارِ ذَاتِ الْوَقُودِ }البروج5</a:t>
            </a:r>
          </a:p>
        </p:txBody>
      </p:sp>
      <p:pic>
        <p:nvPicPr>
          <p:cNvPr id="6" name="صورة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7864" y="6321142"/>
            <a:ext cx="481415" cy="303777"/>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WordArt 6"/>
          <p:cNvSpPr>
            <a:spLocks noChangeArrowheads="1" noChangeShapeType="1" noTextEdit="1"/>
          </p:cNvSpPr>
          <p:nvPr/>
        </p:nvSpPr>
        <p:spPr bwMode="auto">
          <a:xfrm>
            <a:off x="2362200" y="1143000"/>
            <a:ext cx="6553200" cy="2743200"/>
          </a:xfrm>
          <a:prstGeom prst="rect">
            <a:avLst/>
          </a:prstGeom>
        </p:spPr>
        <p:txBody>
          <a:bodyPr wrap="none" fromWordArt="1">
            <a:prstTxWarp prst="textPlain">
              <a:avLst>
                <a:gd name="adj" fmla="val 50000"/>
              </a:avLst>
            </a:prstTxWarp>
            <a:scene3d>
              <a:camera prst="legacyPerspectiveBottomRight">
                <a:rot lat="0" lon="21239993" rev="0"/>
              </a:camera>
              <a:lightRig rig="legacyHarsh3" dir="l"/>
            </a:scene3d>
            <a:sp3d extrusionH="430200" prstMaterial="legacyMatte">
              <a:extrusionClr>
                <a:srgbClr val="C0C0C0"/>
              </a:extrusionClr>
            </a:sp3d>
          </a:bodyPr>
          <a:lstStyle/>
          <a:p>
            <a:pPr rtl="1"/>
            <a:r>
              <a:rPr lang="ar-EG" sz="3600" kern="10">
                <a:ln w="9525">
                  <a:round/>
                  <a:headEnd/>
                  <a:tailEnd/>
                </a:ln>
                <a:gradFill rotWithShape="1">
                  <a:gsLst>
                    <a:gs pos="0">
                      <a:srgbClr val="FEE7F2"/>
                    </a:gs>
                    <a:gs pos="9000">
                      <a:srgbClr val="FBD49C"/>
                    </a:gs>
                    <a:gs pos="19501">
                      <a:srgbClr val="FBA97D"/>
                    </a:gs>
                    <a:gs pos="32001">
                      <a:srgbClr val="FAC77D"/>
                    </a:gs>
                    <a:gs pos="41000">
                      <a:srgbClr val="FEE7F2"/>
                    </a:gs>
                    <a:gs pos="50000">
                      <a:srgbClr val="FBEAC7"/>
                    </a:gs>
                    <a:gs pos="59000">
                      <a:srgbClr val="FEE7F2"/>
                    </a:gs>
                    <a:gs pos="67999">
                      <a:srgbClr val="FAC77D"/>
                    </a:gs>
                    <a:gs pos="80499">
                      <a:srgbClr val="FBA97D"/>
                    </a:gs>
                    <a:gs pos="91000">
                      <a:srgbClr val="FBD49C"/>
                    </a:gs>
                    <a:gs pos="100000">
                      <a:srgbClr val="FEE7F2"/>
                    </a:gs>
                  </a:gsLst>
                  <a:lin ang="18900000" scaled="1"/>
                </a:gradFill>
                <a:latin typeface="Arial"/>
                <a:cs typeface="Arial"/>
              </a:rPr>
              <a:t>الحجارة وقود النار</a:t>
            </a: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4294967295"/>
          </p:nvPr>
        </p:nvSpPr>
        <p:spPr>
          <a:xfrm>
            <a:off x="646113" y="981075"/>
            <a:ext cx="8497887" cy="5688013"/>
          </a:xfrm>
        </p:spPr>
        <p:txBody>
          <a:bodyPr>
            <a:normAutofit/>
          </a:bodyPr>
          <a:lstStyle/>
          <a:p>
            <a:pPr algn="just" eaLnBrk="1" hangingPunct="1">
              <a:lnSpc>
                <a:spcPct val="110000"/>
              </a:lnSpc>
              <a:buClr>
                <a:srgbClr val="FFFF00"/>
              </a:buClr>
              <a:buSzTx/>
              <a:buFont typeface="Wingdings" pitchFamily="2" charset="2"/>
              <a:buNone/>
            </a:pPr>
            <a:r>
              <a:rPr lang="en-US" sz="2000" b="1" dirty="0" smtClean="0">
                <a:solidFill>
                  <a:schemeClr val="accent1"/>
                </a:solidFill>
                <a:latin typeface="Times New Roman" pitchFamily="18" charset="0"/>
                <a:cs typeface="Times New Roman" pitchFamily="18" charset="0"/>
                <a:sym typeface="Wingdings 2" pitchFamily="18" charset="2"/>
              </a:rPr>
              <a:t></a:t>
            </a:r>
            <a:r>
              <a:rPr lang="ar-EG" sz="2000" b="1" dirty="0" smtClean="0">
                <a:latin typeface="Times New Roman" pitchFamily="18" charset="0"/>
                <a:cs typeface="Times New Roman" pitchFamily="18" charset="0"/>
              </a:rPr>
              <a:t>  </a:t>
            </a:r>
            <a:r>
              <a:rPr lang="ar-EG" sz="2000" b="1" u="sng" dirty="0" smtClean="0">
                <a:solidFill>
                  <a:srgbClr val="FF0000"/>
                </a:solidFill>
                <a:latin typeface="Times New Roman" pitchFamily="18" charset="0"/>
                <a:cs typeface="Times New Roman" pitchFamily="18" charset="0"/>
              </a:rPr>
              <a:t>وقود النار (4مرات) :</a:t>
            </a:r>
            <a:endParaRPr lang="en-US" sz="2000" b="1" u="sng" dirty="0" smtClean="0">
              <a:solidFill>
                <a:srgbClr val="FF0000"/>
              </a:solidFill>
              <a:latin typeface="Times New Roman" pitchFamily="18" charset="0"/>
              <a:cs typeface="Times New Roman" pitchFamily="18" charset="0"/>
            </a:endParaRPr>
          </a:p>
          <a:p>
            <a:pPr algn="just" eaLnBrk="1" hangingPunct="1">
              <a:lnSpc>
                <a:spcPct val="110000"/>
              </a:lnSpc>
              <a:buClr>
                <a:srgbClr val="FFFF00"/>
              </a:buClr>
              <a:buSzTx/>
              <a:buFont typeface="Wingdings" pitchFamily="2" charset="2"/>
              <a:buChar char="×"/>
            </a:pPr>
            <a:r>
              <a:rPr lang="ar-EG" sz="2000" b="1" dirty="0" smtClean="0">
                <a:latin typeface="Times New Roman" pitchFamily="18" charset="0"/>
                <a:cs typeface="Times New Roman" pitchFamily="18" charset="0"/>
              </a:rPr>
              <a:t>( فَإِن لَّمْ تَفْعَلُواْ وَلَن تَفْعَلُواْ فَاتَّقُواْ النَّارَ الَّتِي </a:t>
            </a:r>
            <a:r>
              <a:rPr lang="ar-EG" sz="2000" b="1" dirty="0" smtClean="0">
                <a:solidFill>
                  <a:srgbClr val="00CC00"/>
                </a:solidFill>
                <a:latin typeface="Times New Roman" pitchFamily="18" charset="0"/>
                <a:cs typeface="Times New Roman" pitchFamily="18" charset="0"/>
              </a:rPr>
              <a:t>وَقُودُهَا النَّاسُ وَالْحِجَارَةُ</a:t>
            </a:r>
            <a:r>
              <a:rPr lang="ar-EG" sz="2000" b="1" dirty="0" smtClean="0">
                <a:latin typeface="Times New Roman" pitchFamily="18" charset="0"/>
                <a:cs typeface="Times New Roman" pitchFamily="18" charset="0"/>
              </a:rPr>
              <a:t> أُعِدَّتْ لِلْكَافِرِينَ ) البقرة24</a:t>
            </a:r>
            <a:endParaRPr lang="en-US" sz="2000" b="1" dirty="0" smtClean="0">
              <a:latin typeface="Times New Roman" pitchFamily="18" charset="0"/>
              <a:cs typeface="Times New Roman" pitchFamily="18" charset="0"/>
            </a:endParaRPr>
          </a:p>
          <a:p>
            <a:pPr algn="just" eaLnBrk="1" hangingPunct="1">
              <a:lnSpc>
                <a:spcPct val="110000"/>
              </a:lnSpc>
              <a:buClr>
                <a:srgbClr val="FFFF00"/>
              </a:buClr>
              <a:buSzTx/>
              <a:buFont typeface="Wingdings" pitchFamily="2" charset="2"/>
              <a:buChar char="×"/>
            </a:pPr>
            <a:r>
              <a:rPr lang="ar-EG" sz="2000" b="1" dirty="0" smtClean="0">
                <a:latin typeface="Times New Roman" pitchFamily="18" charset="0"/>
                <a:cs typeface="Times New Roman" pitchFamily="18" charset="0"/>
              </a:rPr>
              <a:t>( إِنَّ الَّذِينَ كَفَرُواْ لَن تُغْنِيَ عَنْهُمْ أَمْوَالُهُمْ وَلاَ أَوْلاَدُهُم مِّنَ اللّهِ شَيْئاً وَأُولَـئِكَ هُمْ </a:t>
            </a:r>
            <a:r>
              <a:rPr lang="ar-EG" sz="2000" b="1" dirty="0" smtClean="0">
                <a:solidFill>
                  <a:srgbClr val="00CC00"/>
                </a:solidFill>
                <a:latin typeface="Times New Roman" pitchFamily="18" charset="0"/>
                <a:cs typeface="Times New Roman" pitchFamily="18" charset="0"/>
              </a:rPr>
              <a:t>وَقُودُ النَّارِ</a:t>
            </a:r>
            <a:r>
              <a:rPr lang="ar-EG" sz="2000" b="1" dirty="0" smtClean="0">
                <a:latin typeface="Times New Roman" pitchFamily="18" charset="0"/>
                <a:cs typeface="Times New Roman" pitchFamily="18" charset="0"/>
              </a:rPr>
              <a:t> )           آل عمران10</a:t>
            </a:r>
            <a:endParaRPr lang="en-US" sz="2000" b="1" dirty="0" smtClean="0">
              <a:latin typeface="Times New Roman" pitchFamily="18" charset="0"/>
              <a:cs typeface="Times New Roman" pitchFamily="18" charset="0"/>
            </a:endParaRPr>
          </a:p>
          <a:p>
            <a:pPr algn="just" eaLnBrk="1" hangingPunct="1">
              <a:lnSpc>
                <a:spcPct val="110000"/>
              </a:lnSpc>
              <a:buClr>
                <a:srgbClr val="FFFF00"/>
              </a:buClr>
              <a:buSzTx/>
              <a:buFont typeface="Wingdings" pitchFamily="2" charset="2"/>
              <a:buChar char="×"/>
            </a:pPr>
            <a:r>
              <a:rPr lang="ar-EG" sz="2000" b="1" dirty="0" smtClean="0">
                <a:latin typeface="Times New Roman" pitchFamily="18" charset="0"/>
                <a:cs typeface="Times New Roman" pitchFamily="18" charset="0"/>
              </a:rPr>
              <a:t>( يَا أَيُّهَا الَّذِينَ آمَنُوا قُوا أَنفُسَكُمْ وَأَهْلِيكُمْ نَاراً </a:t>
            </a:r>
            <a:r>
              <a:rPr lang="ar-EG" sz="2000" b="1" dirty="0" smtClean="0">
                <a:solidFill>
                  <a:srgbClr val="00CC00"/>
                </a:solidFill>
                <a:latin typeface="Times New Roman" pitchFamily="18" charset="0"/>
                <a:cs typeface="Times New Roman" pitchFamily="18" charset="0"/>
              </a:rPr>
              <a:t>وَقُودُهَا النَّاسُ وَالْحِجَارَةُ</a:t>
            </a:r>
            <a:r>
              <a:rPr lang="ar-EG" sz="2000" b="1" dirty="0" smtClean="0">
                <a:latin typeface="Times New Roman" pitchFamily="18" charset="0"/>
                <a:cs typeface="Times New Roman" pitchFamily="18" charset="0"/>
              </a:rPr>
              <a:t> عَلَيْهَا مَلَائِكَةٌ غِلَاظٌ شِدَادٌ لا يَعْصُونَ اللَّهَ مَا أَمَرَهُمْ وَيَفْعَلُونَ مَا يُؤْمَرُونَ ) التحريم6</a:t>
            </a:r>
            <a:endParaRPr lang="en-US" sz="2000" b="1" dirty="0" smtClean="0">
              <a:latin typeface="Times New Roman" pitchFamily="18" charset="0"/>
              <a:cs typeface="Times New Roman" pitchFamily="18" charset="0"/>
            </a:endParaRPr>
          </a:p>
          <a:p>
            <a:pPr algn="just" eaLnBrk="1" hangingPunct="1">
              <a:lnSpc>
                <a:spcPct val="110000"/>
              </a:lnSpc>
              <a:buClr>
                <a:srgbClr val="FFFF00"/>
              </a:buClr>
              <a:buSzTx/>
              <a:buFont typeface="Wingdings" pitchFamily="2" charset="2"/>
              <a:buChar char="×"/>
            </a:pPr>
            <a:r>
              <a:rPr lang="ar-EG" sz="2000" b="1" dirty="0" smtClean="0">
                <a:latin typeface="Times New Roman" pitchFamily="18" charset="0"/>
                <a:cs typeface="Times New Roman" pitchFamily="18" charset="0"/>
              </a:rPr>
              <a:t>( </a:t>
            </a:r>
            <a:r>
              <a:rPr lang="ar-EG" sz="2000" b="1" dirty="0" smtClean="0">
                <a:solidFill>
                  <a:srgbClr val="00CC00"/>
                </a:solidFill>
                <a:latin typeface="Times New Roman" pitchFamily="18" charset="0"/>
                <a:cs typeface="Times New Roman" pitchFamily="18" charset="0"/>
              </a:rPr>
              <a:t>النَّارِ ذَاتِ الْوَقُودِ</a:t>
            </a:r>
            <a:r>
              <a:rPr lang="ar-EG" sz="2000" b="1" dirty="0" smtClean="0">
                <a:latin typeface="Times New Roman" pitchFamily="18" charset="0"/>
                <a:cs typeface="Times New Roman" pitchFamily="18" charset="0"/>
              </a:rPr>
              <a:t> ) البروج5</a:t>
            </a:r>
            <a:endParaRPr lang="en-US" sz="2000" b="1" dirty="0" smtClean="0">
              <a:latin typeface="Times New Roman" pitchFamily="18" charset="0"/>
              <a:cs typeface="Times New Roman" pitchFamily="18" charset="0"/>
            </a:endParaRPr>
          </a:p>
          <a:p>
            <a:pPr algn="just" eaLnBrk="1" hangingPunct="1">
              <a:lnSpc>
                <a:spcPct val="110000"/>
              </a:lnSpc>
              <a:buClr>
                <a:srgbClr val="FFFF00"/>
              </a:buClr>
              <a:buSzTx/>
              <a:buFont typeface="Wingdings" pitchFamily="2" charset="2"/>
              <a:buNone/>
            </a:pPr>
            <a:r>
              <a:rPr lang="en-US" sz="2000" b="1" dirty="0" smtClean="0">
                <a:solidFill>
                  <a:schemeClr val="accent1"/>
                </a:solidFill>
                <a:latin typeface="Times New Roman" pitchFamily="18" charset="0"/>
                <a:cs typeface="Times New Roman" pitchFamily="18" charset="0"/>
                <a:sym typeface="Wingdings 2" pitchFamily="18" charset="2"/>
              </a:rPr>
              <a:t></a:t>
            </a:r>
            <a:r>
              <a:rPr lang="ar-EG" sz="2000" b="1" dirty="0" smtClean="0">
                <a:latin typeface="Times New Roman" pitchFamily="18" charset="0"/>
                <a:cs typeface="Times New Roman" pitchFamily="18" charset="0"/>
              </a:rPr>
              <a:t> </a:t>
            </a:r>
            <a:r>
              <a:rPr lang="ar-EG" sz="2000" b="1" u="sng" dirty="0" smtClean="0">
                <a:solidFill>
                  <a:srgbClr val="FF0000"/>
                </a:solidFill>
                <a:latin typeface="Times New Roman" pitchFamily="18" charset="0"/>
                <a:cs typeface="Times New Roman" pitchFamily="18" charset="0"/>
              </a:rPr>
              <a:t>النار (102 مرة):</a:t>
            </a:r>
            <a:r>
              <a:rPr lang="ar-EG" sz="2000" b="1" dirty="0" smtClean="0">
                <a:solidFill>
                  <a:srgbClr val="FF0000"/>
                </a:solidFill>
                <a:latin typeface="Times New Roman" pitchFamily="18" charset="0"/>
                <a:cs typeface="Times New Roman" pitchFamily="18" charset="0"/>
              </a:rPr>
              <a:t> ذات الوقود, لها أصحاب, عذاب وفتنة, أكل فى بطون كتام ما أنزل الله, بها حفرات ذات شفا, أعدت للكافرين والمشركين والفاسقين مصيرا ومأوى ومصلى ومثوى لا خروج منها, المخلدون فيها خزايا, دركها الأسفل للمنافقين, ممس للموالين للظالمين, تلفح وجوه أصحابها ومكب ومتقلب وجوههم, لها دعاة فى الدنيا, أهلها فى خصام ومحاجة, فيها ظلل(طبقات), معرض آل فرعون والذين كفروا, محشر أعداء الله, مسحب الكفار على وجوههم, النار الكبرى. </a:t>
            </a:r>
            <a:endParaRPr lang="en-US" sz="2000" b="1" dirty="0" smtClean="0">
              <a:solidFill>
                <a:srgbClr val="FF0000"/>
              </a:solidFill>
              <a:latin typeface="Times New Roman" pitchFamily="18" charset="0"/>
              <a:cs typeface="Times New Roman" pitchFamily="18" charset="0"/>
            </a:endParaRPr>
          </a:p>
          <a:p>
            <a:pPr algn="just" eaLnBrk="1" hangingPunct="1">
              <a:lnSpc>
                <a:spcPct val="110000"/>
              </a:lnSpc>
              <a:buClr>
                <a:srgbClr val="FFFF00"/>
              </a:buClr>
              <a:buSzTx/>
              <a:buFont typeface="Wingdings" pitchFamily="2" charset="2"/>
              <a:buChar char="×"/>
            </a:pPr>
            <a:r>
              <a:rPr lang="ar-EG" sz="2000" b="1" dirty="0" smtClean="0">
                <a:latin typeface="Times New Roman" pitchFamily="18" charset="0"/>
                <a:cs typeface="Times New Roman" pitchFamily="18" charset="0"/>
              </a:rPr>
              <a:t>( فَأَمَّا الَّذِينَ شَقُواْ فَفِي </a:t>
            </a:r>
            <a:r>
              <a:rPr lang="ar-EG" sz="2000" b="1" dirty="0" smtClean="0">
                <a:solidFill>
                  <a:srgbClr val="00CC00"/>
                </a:solidFill>
                <a:latin typeface="Times New Roman" pitchFamily="18" charset="0"/>
                <a:cs typeface="Times New Roman" pitchFamily="18" charset="0"/>
              </a:rPr>
              <a:t>النَّارِ</a:t>
            </a:r>
            <a:r>
              <a:rPr lang="ar-EG" sz="2000" b="1" dirty="0" smtClean="0">
                <a:latin typeface="Times New Roman" pitchFamily="18" charset="0"/>
                <a:cs typeface="Times New Roman" pitchFamily="18" charset="0"/>
              </a:rPr>
              <a:t> لَهُمْ فِيهَا زَفِيرٌ وَشَهِيقٌ ) هود106</a:t>
            </a:r>
            <a:endParaRPr lang="en-US" sz="2000" b="1" dirty="0" smtClean="0">
              <a:latin typeface="Times New Roman" pitchFamily="18" charset="0"/>
              <a:cs typeface="Times New Roman" pitchFamily="18" charset="0"/>
            </a:endParaRPr>
          </a:p>
          <a:p>
            <a:pPr algn="just" eaLnBrk="1" hangingPunct="1">
              <a:lnSpc>
                <a:spcPct val="110000"/>
              </a:lnSpc>
              <a:buClr>
                <a:srgbClr val="FFFF00"/>
              </a:buClr>
              <a:buSzTx/>
              <a:buFont typeface="Wingdings" pitchFamily="2" charset="2"/>
              <a:buChar char="×"/>
            </a:pPr>
            <a:r>
              <a:rPr lang="ar-EG" sz="2000" b="1" dirty="0" smtClean="0">
                <a:latin typeface="Times New Roman" pitchFamily="18" charset="0"/>
                <a:cs typeface="Times New Roman" pitchFamily="18" charset="0"/>
              </a:rPr>
              <a:t>( سَرَابِيلُهُم مِّن قَطِرَانٍ وَتَغْشَى وُجُوهَهُمْ </a:t>
            </a:r>
            <a:r>
              <a:rPr lang="ar-EG" sz="2000" b="1" dirty="0" smtClean="0">
                <a:solidFill>
                  <a:srgbClr val="00CC00"/>
                </a:solidFill>
                <a:latin typeface="Times New Roman" pitchFamily="18" charset="0"/>
                <a:cs typeface="Times New Roman" pitchFamily="18" charset="0"/>
              </a:rPr>
              <a:t>النَّارُ</a:t>
            </a:r>
            <a:r>
              <a:rPr lang="ar-EG" sz="2000" b="1" dirty="0" smtClean="0">
                <a:latin typeface="Times New Roman" pitchFamily="18" charset="0"/>
                <a:cs typeface="Times New Roman" pitchFamily="18" charset="0"/>
              </a:rPr>
              <a:t> ) إبراهيم50</a:t>
            </a:r>
            <a:endParaRPr lang="en-US" sz="2000" b="1" dirty="0" smtClean="0">
              <a:latin typeface="Times New Roman" pitchFamily="18" charset="0"/>
              <a:cs typeface="Times New Roman" pitchFamily="18" charset="0"/>
            </a:endParaRPr>
          </a:p>
          <a:p>
            <a:pPr algn="just" eaLnBrk="1" hangingPunct="1">
              <a:lnSpc>
                <a:spcPct val="110000"/>
              </a:lnSpc>
              <a:buClr>
                <a:srgbClr val="FFFF00"/>
              </a:buClr>
              <a:buSzTx/>
              <a:buFont typeface="Wingdings" pitchFamily="2" charset="2"/>
              <a:buChar char="×"/>
            </a:pPr>
            <a:r>
              <a:rPr lang="ar-EG" sz="2000" b="1" dirty="0" smtClean="0">
                <a:latin typeface="Times New Roman" pitchFamily="18" charset="0"/>
                <a:cs typeface="Times New Roman" pitchFamily="18" charset="0"/>
              </a:rPr>
              <a:t>( فِي الْحَمِيمِ ثُمَّ فِي </a:t>
            </a:r>
            <a:r>
              <a:rPr lang="ar-EG" sz="2000" b="1" dirty="0" smtClean="0">
                <a:solidFill>
                  <a:srgbClr val="00CC00"/>
                </a:solidFill>
                <a:latin typeface="Times New Roman" pitchFamily="18" charset="0"/>
                <a:cs typeface="Times New Roman" pitchFamily="18" charset="0"/>
              </a:rPr>
              <a:t>النَّارِ</a:t>
            </a:r>
            <a:r>
              <a:rPr lang="ar-EG" sz="2000" b="1" dirty="0" smtClean="0">
                <a:latin typeface="Times New Roman" pitchFamily="18" charset="0"/>
                <a:cs typeface="Times New Roman" pitchFamily="18" charset="0"/>
              </a:rPr>
              <a:t> يُسْجَرُونَ ) غافر72</a:t>
            </a:r>
            <a:endParaRPr lang="en-US" sz="2000" b="1" dirty="0" smtClean="0">
              <a:latin typeface="Times New Roman" pitchFamily="18" charset="0"/>
              <a:cs typeface="Times New Roman" pitchFamily="18" charset="0"/>
            </a:endParaRPr>
          </a:p>
        </p:txBody>
      </p:sp>
      <p:sp>
        <p:nvSpPr>
          <p:cNvPr id="112645" name="Rectangle 5"/>
          <p:cNvSpPr>
            <a:spLocks noChangeArrowheads="1"/>
          </p:cNvSpPr>
          <p:nvPr/>
        </p:nvSpPr>
        <p:spPr bwMode="auto">
          <a:xfrm>
            <a:off x="185738" y="179388"/>
            <a:ext cx="8766175" cy="587375"/>
          </a:xfrm>
          <a:prstGeom prst="rect">
            <a:avLst/>
          </a:prstGeom>
          <a:gradFill rotWithShape="1">
            <a:gsLst>
              <a:gs pos="0">
                <a:srgbClr val="5E9EFF"/>
              </a:gs>
              <a:gs pos="20000">
                <a:srgbClr val="85C2FF"/>
              </a:gs>
              <a:gs pos="35000">
                <a:srgbClr val="C4D6EB"/>
              </a:gs>
              <a:gs pos="50000">
                <a:srgbClr val="FFEBFA"/>
              </a:gs>
              <a:gs pos="65000">
                <a:srgbClr val="C4D6EB"/>
              </a:gs>
              <a:gs pos="80001">
                <a:srgbClr val="85C2FF"/>
              </a:gs>
              <a:gs pos="100000">
                <a:srgbClr val="5E9EFF"/>
              </a:gs>
            </a:gsLst>
            <a:lin ang="5400000" scaled="1"/>
          </a:gradFill>
          <a:ln w="38100">
            <a:pattFill prst="wdUpDiag">
              <a:fgClr>
                <a:srgbClr val="FF0000"/>
              </a:fgClr>
              <a:bgClr>
                <a:srgbClr val="FFFF00"/>
              </a:bgClr>
            </a:pattFill>
            <a:miter lim="800000"/>
            <a:headEnd/>
            <a:tailEnd/>
          </a:ln>
          <a:effectLst/>
        </p:spPr>
        <p:txBody>
          <a:bodyPr>
            <a:spAutoFit/>
          </a:bodyPr>
          <a:lstStyle/>
          <a:p>
            <a:pPr>
              <a:lnSpc>
                <a:spcPct val="120000"/>
              </a:lnSpc>
              <a:spcBef>
                <a:spcPct val="50000"/>
              </a:spcBef>
              <a:defRPr/>
            </a:pPr>
            <a:r>
              <a:rPr lang="en-US" sz="2500">
                <a:solidFill>
                  <a:srgbClr val="A50021"/>
                </a:solidFill>
                <a:effectLst>
                  <a:outerShdw blurRad="38100" dist="38100" dir="2700000" algn="tl">
                    <a:srgbClr val="000000"/>
                  </a:outerShdw>
                </a:effectLst>
                <a:sym typeface="Wingdings" pitchFamily="2" charset="2"/>
              </a:rPr>
              <a:t></a:t>
            </a:r>
            <a:r>
              <a:rPr lang="ar-EG" sz="2500">
                <a:solidFill>
                  <a:srgbClr val="008000"/>
                </a:solidFill>
                <a:effectLst>
                  <a:outerShdw blurRad="38100" dist="38100" dir="2700000" algn="tl">
                    <a:srgbClr val="000000"/>
                  </a:outerShdw>
                </a:effectLst>
                <a:sym typeface="Wingdings" pitchFamily="2" charset="2"/>
              </a:rPr>
              <a:t> </a:t>
            </a:r>
            <a:r>
              <a:rPr lang="ar-EG" sz="2500">
                <a:solidFill>
                  <a:srgbClr val="008000"/>
                </a:solidFill>
                <a:effectLst>
                  <a:outerShdw blurRad="38100" dist="38100" dir="2700000" algn="tl">
                    <a:srgbClr val="000000"/>
                  </a:outerShdw>
                </a:effectLst>
              </a:rPr>
              <a:t>الرسالة السابعة: </a:t>
            </a:r>
            <a:r>
              <a:rPr lang="ar-SA" sz="2500">
                <a:solidFill>
                  <a:srgbClr val="00CC00"/>
                </a:solidFill>
                <a:effectLst>
                  <a:outerShdw blurRad="38100" dist="38100" dir="2700000" algn="tl">
                    <a:srgbClr val="000000"/>
                  </a:outerShdw>
                </a:effectLst>
              </a:rPr>
              <a:t>وقود النار</a:t>
            </a:r>
            <a:r>
              <a:rPr lang="ar-EG" sz="2500">
                <a:solidFill>
                  <a:srgbClr val="FF0000"/>
                </a:solidFill>
                <a:effectLst>
                  <a:outerShdw blurRad="38100" dist="38100" dir="2700000" algn="tl">
                    <a:srgbClr val="000000"/>
                  </a:outerShdw>
                </a:effectLst>
              </a:rPr>
              <a:t> (</a:t>
            </a:r>
            <a:r>
              <a:rPr lang="ar-SA" sz="2500">
                <a:solidFill>
                  <a:srgbClr val="FF0000"/>
                </a:solidFill>
                <a:effectLst>
                  <a:outerShdw blurRad="38100" dist="38100" dir="2700000" algn="tl">
                    <a:srgbClr val="000000"/>
                  </a:outerShdw>
                </a:effectLst>
              </a:rPr>
              <a:t>الناس والحجارة</a:t>
            </a:r>
            <a:r>
              <a:rPr lang="ar-EG" sz="2500">
                <a:solidFill>
                  <a:srgbClr val="FF0000"/>
                </a:solidFill>
                <a:effectLst>
                  <a:outerShdw blurRad="38100" dist="38100" dir="2700000" algn="tl">
                    <a:srgbClr val="000000"/>
                  </a:outerShdw>
                </a:effectLst>
              </a:rPr>
              <a:t>)</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2"/>
          <a:srcRect/>
          <a:stretch>
            <a:fillRect/>
          </a:stretch>
        </p:blipFill>
        <p:spPr bwMode="auto">
          <a:xfrm>
            <a:off x="685800" y="241300"/>
            <a:ext cx="7831138" cy="6616700"/>
          </a:xfrm>
          <a:prstGeom prst="rect">
            <a:avLst/>
          </a:prstGeom>
          <a:noFill/>
          <a:ln w="9525">
            <a:noFill/>
            <a:miter lim="800000"/>
            <a:headEnd/>
            <a:tailEnd/>
          </a:ln>
        </p:spPr>
      </p:pic>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263525" y="925513"/>
            <a:ext cx="8624888" cy="5743575"/>
          </a:xfrm>
          <a:prstGeom prst="rect">
            <a:avLst/>
          </a:prstGeom>
          <a:noFill/>
          <a:ln w="50800" algn="ctr">
            <a:pattFill prst="wdUpDiag">
              <a:fgClr>
                <a:srgbClr val="FF0000"/>
              </a:fgClr>
              <a:bgClr>
                <a:srgbClr val="FFFF00"/>
              </a:bgClr>
            </a:pattFill>
            <a:miter lim="800000"/>
            <a:headEnd/>
            <a:tailEnd/>
          </a:ln>
        </p:spPr>
      </p:pic>
      <p:sp>
        <p:nvSpPr>
          <p:cNvPr id="114694" name="Text Box 3"/>
          <p:cNvSpPr txBox="1">
            <a:spLocks noChangeArrowheads="1"/>
          </p:cNvSpPr>
          <p:nvPr/>
        </p:nvSpPr>
        <p:spPr bwMode="auto">
          <a:xfrm>
            <a:off x="217488" y="204788"/>
            <a:ext cx="8718550" cy="495300"/>
          </a:xfrm>
          <a:prstGeom prst="rect">
            <a:avLst/>
          </a:prstGeom>
          <a:gradFill rotWithShape="1">
            <a:gsLst>
              <a:gs pos="0">
                <a:srgbClr val="E6DCAC"/>
              </a:gs>
              <a:gs pos="6000">
                <a:srgbClr val="E6D78A"/>
              </a:gs>
              <a:gs pos="15000">
                <a:srgbClr val="C7AC4C"/>
              </a:gs>
              <a:gs pos="22500">
                <a:srgbClr val="E6D78A"/>
              </a:gs>
              <a:gs pos="38500">
                <a:srgbClr val="C7AC4C"/>
              </a:gs>
              <a:gs pos="50000">
                <a:srgbClr val="E6DCAC"/>
              </a:gs>
              <a:gs pos="61500">
                <a:srgbClr val="C7AC4C"/>
              </a:gs>
              <a:gs pos="77500">
                <a:srgbClr val="E6D78A"/>
              </a:gs>
              <a:gs pos="85000">
                <a:srgbClr val="C7AC4C"/>
              </a:gs>
              <a:gs pos="94000">
                <a:srgbClr val="E6D78A"/>
              </a:gs>
              <a:gs pos="100000">
                <a:srgbClr val="E6DCAC"/>
              </a:gs>
            </a:gsLst>
            <a:lin ang="2700000" scaled="1"/>
          </a:gradFill>
          <a:ln w="38100">
            <a:pattFill prst="wdUpDiag">
              <a:fgClr>
                <a:srgbClr val="FFFF00"/>
              </a:fgClr>
              <a:bgClr>
                <a:srgbClr val="FF0000"/>
              </a:bgClr>
            </a:pattFill>
            <a:miter lim="800000"/>
            <a:headEnd/>
            <a:tailEnd/>
          </a:ln>
        </p:spPr>
        <p:txBody>
          <a:bodyPr>
            <a:spAutoFit/>
          </a:bodyPr>
          <a:lstStyle/>
          <a:p>
            <a:pPr eaLnBrk="0" hangingPunct="0">
              <a:defRPr/>
            </a:pPr>
            <a:r>
              <a:rPr lang="fr-FR" sz="2400">
                <a:solidFill>
                  <a:schemeClr val="accent1"/>
                </a:solidFill>
                <a:effectLst>
                  <a:outerShdw blurRad="38100" dist="38100" dir="2700000" algn="tl">
                    <a:srgbClr val="000000"/>
                  </a:outerShdw>
                </a:effectLst>
                <a:cs typeface="Times New Roman" pitchFamily="18" charset="0"/>
              </a:rPr>
              <a:t>Fissure eruption, Mauna Loa, Hawaii</a:t>
            </a:r>
            <a:endParaRPr lang="en-US" sz="2400">
              <a:solidFill>
                <a:schemeClr val="accent1"/>
              </a:solidFill>
              <a:effectLst>
                <a:outerShdw blurRad="38100" dist="38100" dir="2700000" algn="tl">
                  <a:srgbClr val="000000"/>
                </a:outerShdw>
              </a:effectLst>
              <a:cs typeface="Times New Roman" pitchFamily="18" charset="0"/>
            </a:endParaRP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9" descr="Arenal pyroclastic eruption"/>
          <p:cNvPicPr>
            <a:picLocks noChangeAspect="1" noChangeArrowheads="1"/>
          </p:cNvPicPr>
          <p:nvPr/>
        </p:nvPicPr>
        <p:blipFill>
          <a:blip r:embed="rId3"/>
          <a:srcRect/>
          <a:stretch>
            <a:fillRect/>
          </a:stretch>
        </p:blipFill>
        <p:spPr bwMode="auto">
          <a:xfrm>
            <a:off x="3733800" y="152400"/>
            <a:ext cx="5229225" cy="6553200"/>
          </a:xfrm>
          <a:prstGeom prst="rect">
            <a:avLst/>
          </a:prstGeom>
          <a:noFill/>
          <a:ln w="9525">
            <a:noFill/>
            <a:miter lim="800000"/>
            <a:headEnd/>
            <a:tailEnd/>
          </a:ln>
        </p:spPr>
      </p:pic>
      <p:sp>
        <p:nvSpPr>
          <p:cNvPr id="16387" name="Rectangle 10"/>
          <p:cNvSpPr>
            <a:spLocks noChangeArrowheads="1"/>
          </p:cNvSpPr>
          <p:nvPr/>
        </p:nvSpPr>
        <p:spPr bwMode="auto">
          <a:xfrm>
            <a:off x="3657600" y="0"/>
            <a:ext cx="152400" cy="6858000"/>
          </a:xfrm>
          <a:prstGeom prst="rect">
            <a:avLst/>
          </a:prstGeom>
          <a:solidFill>
            <a:srgbClr val="180000"/>
          </a:solidFill>
          <a:ln w="9525">
            <a:noFill/>
            <a:miter lim="800000"/>
            <a:headEnd/>
            <a:tailEnd/>
          </a:ln>
        </p:spPr>
        <p:txBody>
          <a:bodyPr wrap="none" anchor="ctr"/>
          <a:lstStyle/>
          <a:p>
            <a:endParaRPr lang="ar-EG"/>
          </a:p>
        </p:txBody>
      </p:sp>
      <p:pic>
        <p:nvPicPr>
          <p:cNvPr id="4" name="صورة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 descr="npo000001"/>
          <p:cNvPicPr>
            <a:picLocks noChangeAspect="1" noChangeArrowheads="1"/>
          </p:cNvPicPr>
          <p:nvPr/>
        </p:nvPicPr>
        <p:blipFill>
          <a:blip r:embed="rId2"/>
          <a:srcRect/>
          <a:stretch>
            <a:fillRect/>
          </a:stretch>
        </p:blipFill>
        <p:spPr bwMode="auto">
          <a:xfrm>
            <a:off x="250825" y="260350"/>
            <a:ext cx="8642350" cy="5905500"/>
          </a:xfrm>
          <a:prstGeom prst="rect">
            <a:avLst/>
          </a:prstGeom>
          <a:noFill/>
          <a:ln w="50800" algn="ctr">
            <a:pattFill prst="wdUpDiag">
              <a:fgClr>
                <a:srgbClr val="FF0000"/>
              </a:fgClr>
              <a:bgClr>
                <a:srgbClr val="FFFF00"/>
              </a:bgClr>
            </a:pattFill>
            <a:miter lim="800000"/>
            <a:headEnd type="none" w="sm" len="sm"/>
            <a:tailEnd type="none" w="sm" len="sm"/>
          </a:ln>
        </p:spPr>
      </p:pic>
      <p:sp>
        <p:nvSpPr>
          <p:cNvPr id="734216" name="Rectangle 8"/>
          <p:cNvSpPr>
            <a:spLocks noChangeArrowheads="1"/>
          </p:cNvSpPr>
          <p:nvPr/>
        </p:nvSpPr>
        <p:spPr bwMode="auto">
          <a:xfrm>
            <a:off x="2700338" y="6357938"/>
            <a:ext cx="3402012" cy="396875"/>
          </a:xfrm>
          <a:prstGeom prst="rect">
            <a:avLst/>
          </a:prstGeom>
          <a:noFill/>
          <a:ln w="9525">
            <a:noFill/>
            <a:miter lim="800000"/>
            <a:headEnd/>
            <a:tailEnd/>
          </a:ln>
          <a:effectLst/>
        </p:spPr>
        <p:txBody>
          <a:bodyPr>
            <a:spAutoFit/>
          </a:bodyPr>
          <a:lstStyle/>
          <a:p>
            <a:pPr>
              <a:defRPr/>
            </a:pPr>
            <a:r>
              <a:rPr lang="en-US">
                <a:solidFill>
                  <a:srgbClr val="FFFFCC"/>
                </a:solidFill>
                <a:effectLst>
                  <a:outerShdw blurRad="38100" dist="38100" dir="2700000" algn="tl">
                    <a:srgbClr val="000000"/>
                  </a:outerShdw>
                </a:effectLst>
              </a:rPr>
              <a:t>Jean-François Moyen</a:t>
            </a: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3848" y="6357938"/>
            <a:ext cx="481415" cy="303777"/>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ben_wickeddusk"/>
          <p:cNvPicPr>
            <a:picLocks noChangeAspect="1" noChangeArrowheads="1"/>
          </p:cNvPicPr>
          <p:nvPr/>
        </p:nvPicPr>
        <p:blipFill>
          <a:blip r:embed="rId2"/>
          <a:srcRect/>
          <a:stretch>
            <a:fillRect/>
          </a:stretch>
        </p:blipFill>
        <p:spPr bwMode="auto">
          <a:xfrm>
            <a:off x="250825" y="260350"/>
            <a:ext cx="8642350" cy="6370638"/>
          </a:xfrm>
          <a:prstGeom prst="rect">
            <a:avLst/>
          </a:prstGeom>
          <a:noFill/>
          <a:ln w="50800" algn="ctr">
            <a:pattFill prst="wdUpDiag">
              <a:fgClr>
                <a:srgbClr val="FF0000"/>
              </a:fgClr>
              <a:bgClr>
                <a:srgbClr val="FFFF00"/>
              </a:bgClr>
            </a:pattFill>
            <a:miter lim="800000"/>
            <a:headEnd/>
            <a:tailEnd/>
          </a:ln>
        </p:spPr>
      </p:pic>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332656"/>
            <a:ext cx="8382000" cy="5878513"/>
          </a:xfrm>
          <a:prstGeom prst="rect">
            <a:avLst/>
          </a:prstGeom>
        </p:spPr>
        <p:txBody>
          <a:bodyPr>
            <a:spAutoFit/>
          </a:bodyPr>
          <a:lstStyle/>
          <a:p>
            <a:pPr algn="ctr">
              <a:defRPr/>
            </a:pPr>
            <a:r>
              <a:rPr lang="ar-EG" sz="15000" dirty="0"/>
              <a:t>الحجا رة </a:t>
            </a:r>
          </a:p>
          <a:p>
            <a:pPr algn="ctr">
              <a:defRPr/>
            </a:pPr>
            <a:r>
              <a:rPr lang="ar-EG" sz="9600" dirty="0">
                <a:solidFill>
                  <a:schemeClr val="accent6"/>
                </a:solidFill>
              </a:rPr>
              <a:t>    </a:t>
            </a:r>
            <a:r>
              <a:rPr lang="ar-EG" sz="9600" dirty="0">
                <a:solidFill>
                  <a:srgbClr val="00B050"/>
                </a:solidFill>
              </a:rPr>
              <a:t>فى</a:t>
            </a:r>
            <a:r>
              <a:rPr lang="ar-EG" sz="9600" dirty="0"/>
              <a:t>    </a:t>
            </a:r>
          </a:p>
          <a:p>
            <a:pPr algn="ctr">
              <a:defRPr/>
            </a:pPr>
            <a:r>
              <a:rPr lang="ar-EG" sz="13000" dirty="0">
                <a:solidFill>
                  <a:schemeClr val="tx2">
                    <a:lumMod val="75000"/>
                  </a:schemeClr>
                </a:solidFill>
              </a:rPr>
              <a:t>القرآن</a:t>
            </a:r>
            <a:r>
              <a:rPr lang="ar-EG" sz="9600" dirty="0">
                <a:solidFill>
                  <a:schemeClr val="tx2">
                    <a:lumMod val="75000"/>
                  </a:schemeClr>
                </a:solidFill>
              </a:rPr>
              <a:t>  </a:t>
            </a:r>
            <a:r>
              <a:rPr lang="ar-EG" sz="6000" dirty="0">
                <a:solidFill>
                  <a:schemeClr val="tx2">
                    <a:lumMod val="75000"/>
                  </a:schemeClr>
                </a:solidFill>
              </a:rPr>
              <a:t>(9 آيات)</a:t>
            </a: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7904" y="6342215"/>
            <a:ext cx="481415" cy="303777"/>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2"/>
          <p:cNvSpPr>
            <a:spLocks noGrp="1"/>
          </p:cNvSpPr>
          <p:nvPr>
            <p:ph idx="4294967295"/>
          </p:nvPr>
        </p:nvSpPr>
        <p:spPr>
          <a:xfrm>
            <a:off x="430213" y="692150"/>
            <a:ext cx="8713787" cy="1944688"/>
          </a:xfrm>
        </p:spPr>
        <p:txBody>
          <a:bodyPr>
            <a:normAutofit/>
          </a:bodyPr>
          <a:lstStyle/>
          <a:p>
            <a:pPr marL="355600" indent="-355600" algn="r" eaLnBrk="1" hangingPunct="1">
              <a:lnSpc>
                <a:spcPct val="140000"/>
              </a:lnSpc>
              <a:buClr>
                <a:srgbClr val="FFFF00"/>
              </a:buClr>
              <a:buSzTx/>
              <a:buFont typeface="Wingdings" pitchFamily="2" charset="2"/>
              <a:buChar char="×"/>
            </a:pPr>
            <a:r>
              <a:rPr lang="ar-EG" sz="2000" b="1" smtClean="0">
                <a:latin typeface="Times New Roman" pitchFamily="18" charset="0"/>
                <a:cs typeface="Times New Roman" pitchFamily="18" charset="0"/>
              </a:rPr>
              <a:t>تكون الحجارة وقودا إذا ما انصهرت كليا أو جزئيا, ولكى تنصهر لابد أن تكون جهنم شديدة الحرارة عظيمة العمق. وبالرجوع إلى القرآن الكريم يتبين لنا أن جهنم سعير متجدد, وأنها ساءت مهادا وساءت مصيرا, وأن فيها غواش ( أغطية من النار ) وفيها ماء صديد, ولها أبواب وهى دركات, بها أماكن للوقوف عليها.</a:t>
            </a:r>
            <a:r>
              <a:rPr lang="ar-EG" sz="2500" b="1" smtClean="0">
                <a:latin typeface="Times New Roman" pitchFamily="18" charset="0"/>
                <a:cs typeface="Times New Roman" pitchFamily="18" charset="0"/>
              </a:rPr>
              <a:t> </a:t>
            </a:r>
            <a:endParaRPr lang="en-US" sz="2500" smtClean="0">
              <a:latin typeface="Times New Roman" pitchFamily="18" charset="0"/>
              <a:cs typeface="Times New Roman" pitchFamily="18" charset="0"/>
            </a:endParaRPr>
          </a:p>
        </p:txBody>
      </p:sp>
      <p:sp>
        <p:nvSpPr>
          <p:cNvPr id="118789" name="Text Box 3"/>
          <p:cNvSpPr txBox="1">
            <a:spLocks noChangeArrowheads="1"/>
          </p:cNvSpPr>
          <p:nvPr/>
        </p:nvSpPr>
        <p:spPr bwMode="auto">
          <a:xfrm>
            <a:off x="217488" y="222250"/>
            <a:ext cx="8718550" cy="495300"/>
          </a:xfrm>
          <a:prstGeom prst="rect">
            <a:avLst/>
          </a:prstGeom>
          <a:gradFill rotWithShape="1">
            <a:gsLst>
              <a:gs pos="0">
                <a:srgbClr val="E6DCAC"/>
              </a:gs>
              <a:gs pos="6000">
                <a:srgbClr val="E6D78A"/>
              </a:gs>
              <a:gs pos="15000">
                <a:srgbClr val="C7AC4C"/>
              </a:gs>
              <a:gs pos="22500">
                <a:srgbClr val="E6D78A"/>
              </a:gs>
              <a:gs pos="38500">
                <a:srgbClr val="C7AC4C"/>
              </a:gs>
              <a:gs pos="50000">
                <a:srgbClr val="E6DCAC"/>
              </a:gs>
              <a:gs pos="61500">
                <a:srgbClr val="C7AC4C"/>
              </a:gs>
              <a:gs pos="77500">
                <a:srgbClr val="E6D78A"/>
              </a:gs>
              <a:gs pos="85000">
                <a:srgbClr val="C7AC4C"/>
              </a:gs>
              <a:gs pos="94000">
                <a:srgbClr val="E6D78A"/>
              </a:gs>
              <a:gs pos="100000">
                <a:srgbClr val="E6DCAC"/>
              </a:gs>
            </a:gsLst>
            <a:lin ang="2700000" scaled="1"/>
          </a:gradFill>
          <a:ln w="38100">
            <a:pattFill prst="wdUpDiag">
              <a:fgClr>
                <a:srgbClr val="FFFF00"/>
              </a:fgClr>
              <a:bgClr>
                <a:srgbClr val="FF0000"/>
              </a:bgClr>
            </a:pattFill>
            <a:miter lim="800000"/>
            <a:headEnd/>
            <a:tailEnd/>
          </a:ln>
        </p:spPr>
        <p:txBody>
          <a:bodyPr>
            <a:spAutoFit/>
          </a:bodyPr>
          <a:lstStyle/>
          <a:p>
            <a:pPr eaLnBrk="0" hangingPunct="0">
              <a:defRPr/>
            </a:pPr>
            <a:r>
              <a:rPr lang="ar-SA" sz="2400">
                <a:solidFill>
                  <a:schemeClr val="accent1"/>
                </a:solidFill>
                <a:effectLst>
                  <a:outerShdw blurRad="38100" dist="38100" dir="2700000" algn="tl">
                    <a:srgbClr val="000000"/>
                  </a:outerShdw>
                </a:effectLst>
                <a:cs typeface="Times New Roman" pitchFamily="18" charset="0"/>
              </a:rPr>
              <a:t>كيف تكون الحجارة وقود  النار؟</a:t>
            </a:r>
            <a:endParaRPr lang="fr-FR" sz="2400">
              <a:solidFill>
                <a:schemeClr val="accent1"/>
              </a:solidFill>
              <a:effectLst>
                <a:outerShdw blurRad="38100" dist="38100" dir="2700000" algn="tl">
                  <a:srgbClr val="000000"/>
                </a:outerShdw>
              </a:effectLst>
              <a:cs typeface="Times New Roman" pitchFamily="18" charset="0"/>
            </a:endParaRPr>
          </a:p>
        </p:txBody>
      </p:sp>
      <p:sp>
        <p:nvSpPr>
          <p:cNvPr id="118790" name="Content Placeholder 2"/>
          <p:cNvSpPr>
            <a:spLocks/>
          </p:cNvSpPr>
          <p:nvPr/>
        </p:nvSpPr>
        <p:spPr bwMode="auto">
          <a:xfrm>
            <a:off x="217488" y="3344863"/>
            <a:ext cx="8805862" cy="3311525"/>
          </a:xfrm>
          <a:prstGeom prst="rect">
            <a:avLst/>
          </a:prstGeom>
          <a:noFill/>
          <a:ln w="9525">
            <a:noFill/>
            <a:miter lim="800000"/>
            <a:headEnd/>
            <a:tailEnd/>
          </a:ln>
          <a:effectLst/>
        </p:spPr>
        <p:txBody>
          <a:bodyPr/>
          <a:lstStyle/>
          <a:p>
            <a:pPr marL="342900" indent="-342900" algn="just">
              <a:lnSpc>
                <a:spcPct val="120000"/>
              </a:lnSpc>
              <a:spcBef>
                <a:spcPct val="20000"/>
              </a:spcBef>
              <a:buClr>
                <a:srgbClr val="FFFF00"/>
              </a:buClr>
              <a:buFont typeface="Wingdings" pitchFamily="2" charset="2"/>
              <a:buChar char="×"/>
              <a:defRPr/>
            </a:pPr>
            <a:r>
              <a:rPr lang="ar-SA" dirty="0">
                <a:solidFill>
                  <a:srgbClr val="FF0000"/>
                </a:solidFill>
                <a:effectLst>
                  <a:outerShdw blurRad="38100" dist="38100" dir="2700000" algn="tl">
                    <a:srgbClr val="000000"/>
                  </a:outerShdw>
                </a:effectLst>
                <a:cs typeface="Times New Roman" pitchFamily="18" charset="0"/>
              </a:rPr>
              <a:t>قعر جهنم:</a:t>
            </a:r>
            <a:r>
              <a:rPr lang="ar-EG" dirty="0">
                <a:effectLst>
                  <a:outerShdw blurRad="38100" dist="38100" dir="2700000" algn="tl">
                    <a:srgbClr val="000000"/>
                  </a:outerShdw>
                </a:effectLst>
                <a:cs typeface="Times New Roman" pitchFamily="18" charset="0"/>
              </a:rPr>
              <a:t> </a:t>
            </a:r>
            <a:r>
              <a:rPr lang="ar-SA" dirty="0">
                <a:solidFill>
                  <a:srgbClr val="00CC00"/>
                </a:solidFill>
                <a:effectLst>
                  <a:outerShdw blurRad="38100" dist="38100" dir="2700000" algn="tl">
                    <a:srgbClr val="000000"/>
                  </a:outerShdw>
                </a:effectLst>
                <a:cs typeface="Times New Roman" pitchFamily="18" charset="0"/>
              </a:rPr>
              <a:t>حديث ابن مسعود:</a:t>
            </a:r>
            <a:r>
              <a:rPr lang="ar-SA" dirty="0">
                <a:effectLst>
                  <a:outerShdw blurRad="38100" dist="38100" dir="2700000" algn="tl">
                    <a:srgbClr val="000000"/>
                  </a:outerShdw>
                </a:effectLst>
                <a:cs typeface="Times New Roman" pitchFamily="18" charset="0"/>
              </a:rPr>
              <a:t> سمعنا وجبة (أي صوتا شديدا) فقلنا ما هذه؟ فقال رسول الله : (هذا حجر ألقي به من شفير جهنم منذ سبعين سنة الآن وصل إلى قعرها)</a:t>
            </a:r>
            <a:endParaRPr lang="en-US" dirty="0">
              <a:effectLst>
                <a:outerShdw blurRad="38100" dist="38100" dir="2700000" algn="tl">
                  <a:srgbClr val="000000"/>
                </a:outerShdw>
              </a:effectLst>
              <a:cs typeface="Times New Roman" pitchFamily="18" charset="0"/>
            </a:endParaRPr>
          </a:p>
          <a:p>
            <a:pPr marL="342900" indent="-342900" algn="just">
              <a:lnSpc>
                <a:spcPct val="120000"/>
              </a:lnSpc>
              <a:spcBef>
                <a:spcPct val="20000"/>
              </a:spcBef>
              <a:buClr>
                <a:srgbClr val="FFFF00"/>
              </a:buClr>
              <a:buFont typeface="Wingdings" pitchFamily="2" charset="2"/>
              <a:buChar char="×"/>
              <a:defRPr/>
            </a:pPr>
            <a:r>
              <a:rPr lang="ar-SA" dirty="0">
                <a:solidFill>
                  <a:srgbClr val="FF0000"/>
                </a:solidFill>
                <a:effectLst>
                  <a:outerShdw blurRad="38100" dist="38100" dir="2700000" algn="tl">
                    <a:srgbClr val="000000"/>
                  </a:outerShdw>
                </a:effectLst>
                <a:cs typeface="Times New Roman" pitchFamily="18" charset="0"/>
              </a:rPr>
              <a:t>لونها:</a:t>
            </a:r>
            <a:r>
              <a:rPr lang="ar-SA" dirty="0">
                <a:effectLst>
                  <a:outerShdw blurRad="38100" dist="38100" dir="2700000" algn="tl">
                    <a:srgbClr val="000000"/>
                  </a:outerShdw>
                </a:effectLst>
                <a:cs typeface="Times New Roman" pitchFamily="18" charset="0"/>
              </a:rPr>
              <a:t> </a:t>
            </a:r>
            <a:r>
              <a:rPr lang="ar-SA" dirty="0">
                <a:solidFill>
                  <a:srgbClr val="00CC00"/>
                </a:solidFill>
                <a:effectLst>
                  <a:outerShdw blurRad="38100" dist="38100" dir="2700000" algn="tl">
                    <a:srgbClr val="000000"/>
                  </a:outerShdw>
                </a:effectLst>
                <a:cs typeface="Times New Roman" pitchFamily="18" charset="0"/>
              </a:rPr>
              <a:t>للحديث:</a:t>
            </a:r>
            <a:r>
              <a:rPr lang="ar-SA" dirty="0">
                <a:effectLst>
                  <a:outerShdw blurRad="38100" dist="38100" dir="2700000" algn="tl">
                    <a:srgbClr val="000000"/>
                  </a:outerShdw>
                </a:effectLst>
                <a:cs typeface="Times New Roman" pitchFamily="18" charset="0"/>
              </a:rPr>
              <a:t> (أوقد عليها ألف عام حتى احمرت، وألف عام حتى ابيضت، وألف عام حتى اسودت فهي سوداء مظلمة لا يضيء لهبها)</a:t>
            </a:r>
            <a:endParaRPr lang="en-US" dirty="0">
              <a:effectLst>
                <a:outerShdw blurRad="38100" dist="38100" dir="2700000" algn="tl">
                  <a:srgbClr val="000000"/>
                </a:outerShdw>
              </a:effectLst>
              <a:cs typeface="Times New Roman" pitchFamily="18" charset="0"/>
            </a:endParaRPr>
          </a:p>
          <a:p>
            <a:pPr marL="342900" indent="-342900" algn="just">
              <a:lnSpc>
                <a:spcPct val="120000"/>
              </a:lnSpc>
              <a:spcBef>
                <a:spcPct val="20000"/>
              </a:spcBef>
              <a:buClr>
                <a:srgbClr val="FFFF00"/>
              </a:buClr>
              <a:buFont typeface="Wingdings" pitchFamily="2" charset="2"/>
              <a:buChar char="×"/>
              <a:defRPr/>
            </a:pPr>
            <a:r>
              <a:rPr lang="ar-SA" dirty="0">
                <a:solidFill>
                  <a:srgbClr val="FF0000"/>
                </a:solidFill>
                <a:effectLst>
                  <a:outerShdw blurRad="38100" dist="38100" dir="2700000" algn="tl">
                    <a:srgbClr val="000000"/>
                  </a:outerShdw>
                </a:effectLst>
                <a:cs typeface="Times New Roman" pitchFamily="18" charset="0"/>
              </a:rPr>
              <a:t>حرارتها:</a:t>
            </a:r>
            <a:r>
              <a:rPr lang="ar-SA" dirty="0">
                <a:effectLst>
                  <a:outerShdw blurRad="38100" dist="38100" dir="2700000" algn="tl">
                    <a:srgbClr val="000000"/>
                  </a:outerShdw>
                </a:effectLst>
                <a:cs typeface="Times New Roman" pitchFamily="18" charset="0"/>
              </a:rPr>
              <a:t> </a:t>
            </a:r>
            <a:r>
              <a:rPr lang="ar-SA" dirty="0">
                <a:solidFill>
                  <a:srgbClr val="00CC00"/>
                </a:solidFill>
                <a:effectLst>
                  <a:outerShdw blurRad="38100" dist="38100" dir="2700000" algn="tl">
                    <a:srgbClr val="000000"/>
                  </a:outerShdw>
                </a:effectLst>
                <a:cs typeface="Times New Roman" pitchFamily="18" charset="0"/>
              </a:rPr>
              <a:t>وللحديث:</a:t>
            </a:r>
            <a:r>
              <a:rPr lang="ar-SA" dirty="0">
                <a:effectLst>
                  <a:outerShdw blurRad="38100" dist="38100" dir="2700000" algn="tl">
                    <a:srgbClr val="000000"/>
                  </a:outerShdw>
                </a:effectLst>
                <a:cs typeface="Times New Roman" pitchFamily="18" charset="0"/>
              </a:rPr>
              <a:t> (إنها لجزء (أي نارنا) من سبعين جزءا من نار جهنم وما وصلت إليكم حتى نضحت مرتين بالماء لتضيء لكم)</a:t>
            </a:r>
            <a:endParaRPr lang="en-US" dirty="0">
              <a:effectLst>
                <a:outerShdw blurRad="38100" dist="38100" dir="2700000" algn="tl">
                  <a:srgbClr val="000000"/>
                </a:outerShdw>
              </a:effectLst>
              <a:cs typeface="Times New Roman" pitchFamily="18" charset="0"/>
            </a:endParaRPr>
          </a:p>
          <a:p>
            <a:pPr marL="342900" indent="-342900" algn="just">
              <a:lnSpc>
                <a:spcPct val="120000"/>
              </a:lnSpc>
              <a:spcBef>
                <a:spcPct val="20000"/>
              </a:spcBef>
              <a:buClr>
                <a:srgbClr val="FFFF00"/>
              </a:buClr>
              <a:buFont typeface="Wingdings" pitchFamily="2" charset="2"/>
              <a:buChar char="×"/>
              <a:defRPr/>
            </a:pPr>
            <a:r>
              <a:rPr lang="ar-SA" dirty="0">
                <a:solidFill>
                  <a:srgbClr val="FF0000"/>
                </a:solidFill>
                <a:effectLst>
                  <a:outerShdw blurRad="38100" dist="38100" dir="2700000" algn="tl">
                    <a:srgbClr val="000000"/>
                  </a:outerShdw>
                </a:effectLst>
                <a:cs typeface="Times New Roman" pitchFamily="18" charset="0"/>
              </a:rPr>
              <a:t>طعامها وشرابها:</a:t>
            </a:r>
            <a:r>
              <a:rPr lang="ar-SA" dirty="0">
                <a:effectLst>
                  <a:outerShdw blurRad="38100" dist="38100" dir="2700000" algn="tl">
                    <a:srgbClr val="000000"/>
                  </a:outerShdw>
                </a:effectLst>
                <a:cs typeface="Times New Roman" pitchFamily="18" charset="0"/>
              </a:rPr>
              <a:t> </a:t>
            </a:r>
            <a:r>
              <a:rPr lang="ar-SA" dirty="0">
                <a:solidFill>
                  <a:srgbClr val="00CC00"/>
                </a:solidFill>
                <a:effectLst>
                  <a:outerShdw blurRad="38100" dist="38100" dir="2700000" algn="tl">
                    <a:srgbClr val="000000"/>
                  </a:outerShdw>
                </a:effectLst>
                <a:cs typeface="Times New Roman" pitchFamily="18" charset="0"/>
              </a:rPr>
              <a:t>للحديث:</a:t>
            </a:r>
            <a:r>
              <a:rPr lang="ar-SA" dirty="0">
                <a:effectLst>
                  <a:outerShdw blurRad="38100" dist="38100" dir="2700000" algn="tl">
                    <a:srgbClr val="000000"/>
                  </a:outerShdw>
                </a:effectLst>
                <a:cs typeface="Times New Roman" pitchFamily="18" charset="0"/>
              </a:rPr>
              <a:t> (لو أن قطرة من الزقوم قطرت في دار الدنيا لأفسدت على أهل الدنيا معايشهم فكيف بمن يكون طعامه؟)</a:t>
            </a:r>
            <a:endParaRPr lang="en-US" dirty="0">
              <a:effectLst>
                <a:outerShdw blurRad="38100" dist="38100" dir="2700000" algn="tl">
                  <a:srgbClr val="000000"/>
                </a:outerShdw>
              </a:effectLst>
              <a:cs typeface="Times New Roman" pitchFamily="18" charset="0"/>
            </a:endParaRPr>
          </a:p>
        </p:txBody>
      </p:sp>
      <p:sp>
        <p:nvSpPr>
          <p:cNvPr id="118791" name="Text Box 3"/>
          <p:cNvSpPr txBox="1">
            <a:spLocks noChangeArrowheads="1"/>
          </p:cNvSpPr>
          <p:nvPr/>
        </p:nvSpPr>
        <p:spPr bwMode="auto">
          <a:xfrm>
            <a:off x="217488" y="2708275"/>
            <a:ext cx="8718550" cy="495300"/>
          </a:xfrm>
          <a:prstGeom prst="rect">
            <a:avLst/>
          </a:prstGeom>
          <a:gradFill rotWithShape="1">
            <a:gsLst>
              <a:gs pos="0">
                <a:srgbClr val="E6DCAC"/>
              </a:gs>
              <a:gs pos="6000">
                <a:srgbClr val="E6D78A"/>
              </a:gs>
              <a:gs pos="15000">
                <a:srgbClr val="C7AC4C"/>
              </a:gs>
              <a:gs pos="22500">
                <a:srgbClr val="E6D78A"/>
              </a:gs>
              <a:gs pos="38500">
                <a:srgbClr val="C7AC4C"/>
              </a:gs>
              <a:gs pos="50000">
                <a:srgbClr val="E6DCAC"/>
              </a:gs>
              <a:gs pos="61500">
                <a:srgbClr val="C7AC4C"/>
              </a:gs>
              <a:gs pos="77500">
                <a:srgbClr val="E6D78A"/>
              </a:gs>
              <a:gs pos="85000">
                <a:srgbClr val="C7AC4C"/>
              </a:gs>
              <a:gs pos="94000">
                <a:srgbClr val="E6D78A"/>
              </a:gs>
              <a:gs pos="100000">
                <a:srgbClr val="E6DCAC"/>
              </a:gs>
            </a:gsLst>
            <a:lin ang="2700000" scaled="1"/>
          </a:gradFill>
          <a:ln w="38100">
            <a:pattFill prst="wdUpDiag">
              <a:fgClr>
                <a:srgbClr val="FFFF00"/>
              </a:fgClr>
              <a:bgClr>
                <a:srgbClr val="FF0000"/>
              </a:bgClr>
            </a:pattFill>
            <a:miter lim="800000"/>
            <a:headEnd/>
            <a:tailEnd/>
          </a:ln>
        </p:spPr>
        <p:txBody>
          <a:bodyPr>
            <a:spAutoFit/>
          </a:bodyPr>
          <a:lstStyle/>
          <a:p>
            <a:pPr eaLnBrk="0" hangingPunct="0">
              <a:defRPr/>
            </a:pPr>
            <a:r>
              <a:rPr lang="ar-SA" sz="2400">
                <a:solidFill>
                  <a:schemeClr val="accent1"/>
                </a:solidFill>
                <a:effectLst>
                  <a:outerShdw blurRad="38100" dist="38100" dir="2700000" algn="tl">
                    <a:srgbClr val="000000"/>
                  </a:outerShdw>
                </a:effectLst>
                <a:cs typeface="Times New Roman" pitchFamily="18" charset="0"/>
              </a:rPr>
              <a:t>نار جهنم فى الحديث النبوى</a:t>
            </a:r>
            <a:endParaRPr lang="fr-FR" sz="2400">
              <a:solidFill>
                <a:schemeClr val="accent1"/>
              </a:solidFill>
              <a:effectLst>
                <a:outerShdw blurRad="38100" dist="38100" dir="2700000" algn="tl">
                  <a:srgbClr val="000000"/>
                </a:outerShdw>
              </a:effectLst>
              <a:cs typeface="Times New Roman" pitchFamily="18" charset="0"/>
            </a:endParaRPr>
          </a:p>
        </p:txBody>
      </p:sp>
      <p:pic>
        <p:nvPicPr>
          <p:cNvPr id="6" name="صورة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4294967295"/>
          </p:nvPr>
        </p:nvSpPr>
        <p:spPr>
          <a:xfrm>
            <a:off x="425450" y="823913"/>
            <a:ext cx="8718550" cy="5918200"/>
          </a:xfrm>
        </p:spPr>
        <p:txBody>
          <a:bodyPr>
            <a:normAutofit/>
          </a:bodyPr>
          <a:lstStyle/>
          <a:p>
            <a:pPr algn="just" eaLnBrk="1" hangingPunct="1">
              <a:lnSpc>
                <a:spcPct val="150000"/>
              </a:lnSpc>
              <a:buClr>
                <a:srgbClr val="FFFF00"/>
              </a:buClr>
              <a:buSzTx/>
              <a:buFont typeface="Wingdings" pitchFamily="2" charset="2"/>
              <a:buNone/>
            </a:pPr>
            <a:r>
              <a:rPr lang="en-US" sz="1700" b="1" dirty="0" smtClean="0">
                <a:solidFill>
                  <a:schemeClr val="accent1"/>
                </a:solidFill>
                <a:latin typeface="Times New Roman" pitchFamily="18" charset="0"/>
                <a:cs typeface="Times New Roman" pitchFamily="18" charset="0"/>
                <a:sym typeface="Wingdings 2" pitchFamily="18" charset="2"/>
              </a:rPr>
              <a:t></a:t>
            </a:r>
            <a:r>
              <a:rPr lang="ar-EG" sz="1700" b="1" dirty="0" smtClean="0">
                <a:solidFill>
                  <a:schemeClr val="accent1"/>
                </a:solidFill>
                <a:latin typeface="Times New Roman" pitchFamily="18" charset="0"/>
                <a:cs typeface="Times New Roman" pitchFamily="18" charset="0"/>
                <a:sym typeface="Wingdings 2" pitchFamily="18" charset="2"/>
              </a:rPr>
              <a:t> </a:t>
            </a:r>
            <a:r>
              <a:rPr lang="ar-SA" sz="1700" b="1" dirty="0" smtClean="0">
                <a:solidFill>
                  <a:srgbClr val="00CC00"/>
                </a:solidFill>
                <a:latin typeface="Times New Roman" pitchFamily="18" charset="0"/>
                <a:cs typeface="Times New Roman" pitchFamily="18" charset="0"/>
              </a:rPr>
              <a:t>" نار جهنم لها أسماء متعددة ، وهذا التعدد في الأسماء لاختلاف صفاتها . فتسمى الجحيم ، وتسمى جهنم ، ولظى ، والسعير ، وسقر ، والحطمة ، والهاوية بحسب اختلاف الصفات . والمسمى واحد  ، فكل ما صح في كتاب الله أو سنة الرسول صلى الله عليه وسلم من أسمائها فإنه يجب على المؤمن أن يصدق به وأن  يثبته </a:t>
            </a:r>
            <a:endParaRPr lang="en-US" sz="1700" b="1" dirty="0" smtClean="0">
              <a:solidFill>
                <a:srgbClr val="00CC00"/>
              </a:solidFill>
              <a:latin typeface="Times New Roman" pitchFamily="18" charset="0"/>
              <a:cs typeface="Times New Roman" pitchFamily="18" charset="0"/>
            </a:endParaRPr>
          </a:p>
          <a:p>
            <a:pPr algn="just" eaLnBrk="1" hangingPunct="1">
              <a:lnSpc>
                <a:spcPct val="150000"/>
              </a:lnSpc>
              <a:buClr>
                <a:srgbClr val="FFFF00"/>
              </a:buClr>
              <a:buSzTx/>
              <a:buFont typeface="Wingdings" pitchFamily="2" charset="2"/>
              <a:buChar char="×"/>
            </a:pPr>
            <a:r>
              <a:rPr lang="ar-EG" sz="1700" b="1" dirty="0" smtClean="0">
                <a:solidFill>
                  <a:srgbClr val="FF0000"/>
                </a:solidFill>
                <a:latin typeface="Times New Roman" pitchFamily="18" charset="0"/>
                <a:cs typeface="Times New Roman" pitchFamily="18" charset="0"/>
              </a:rPr>
              <a:t>الهاوية: </a:t>
            </a:r>
            <a:r>
              <a:rPr lang="ar-EG" sz="1700" b="1" dirty="0" smtClean="0">
                <a:solidFill>
                  <a:srgbClr val="FFFFCC"/>
                </a:solidFill>
                <a:latin typeface="Times New Roman" pitchFamily="18" charset="0"/>
                <a:cs typeface="Times New Roman" pitchFamily="18" charset="0"/>
              </a:rPr>
              <a:t>قال تعالى</a:t>
            </a:r>
            <a:r>
              <a:rPr lang="ar-EG" sz="1700" b="1" dirty="0" smtClean="0">
                <a:latin typeface="Times New Roman" pitchFamily="18" charset="0"/>
                <a:cs typeface="Times New Roman" pitchFamily="18" charset="0"/>
              </a:rPr>
              <a:t> ﴿ وَأَمَّا مَنْ خَفَّتْ مَوَازِينُهُ</a:t>
            </a:r>
            <a:r>
              <a:rPr lang="en-US" sz="1700" b="1" dirty="0" smtClean="0">
                <a:latin typeface="Times New Roman" pitchFamily="18" charset="0"/>
                <a:cs typeface="Times New Roman" pitchFamily="18" charset="0"/>
              </a:rPr>
              <a:t> * </a:t>
            </a:r>
            <a:r>
              <a:rPr lang="ar-EG" sz="1700" b="1" dirty="0" smtClean="0">
                <a:latin typeface="Times New Roman" pitchFamily="18" charset="0"/>
                <a:cs typeface="Times New Roman" pitchFamily="18" charset="0"/>
              </a:rPr>
              <a:t>فَأُمُّهُ هَاوِيَةٌ</a:t>
            </a:r>
            <a:r>
              <a:rPr lang="en-US" sz="1700" b="1" dirty="0" smtClean="0">
                <a:latin typeface="Times New Roman" pitchFamily="18" charset="0"/>
                <a:cs typeface="Times New Roman" pitchFamily="18" charset="0"/>
              </a:rPr>
              <a:t> * </a:t>
            </a:r>
            <a:r>
              <a:rPr lang="ar-EG" sz="1700" b="1" dirty="0" smtClean="0">
                <a:latin typeface="Times New Roman" pitchFamily="18" charset="0"/>
                <a:cs typeface="Times New Roman" pitchFamily="18" charset="0"/>
              </a:rPr>
              <a:t>وَمَا أَدْرَاكَ مَا هِيَهْ</a:t>
            </a:r>
            <a:r>
              <a:rPr lang="en-US" sz="1700" b="1" dirty="0" smtClean="0">
                <a:latin typeface="Times New Roman" pitchFamily="18" charset="0"/>
                <a:cs typeface="Times New Roman" pitchFamily="18" charset="0"/>
              </a:rPr>
              <a:t> * </a:t>
            </a:r>
            <a:r>
              <a:rPr lang="ar-EG" sz="1700" b="1" dirty="0" smtClean="0">
                <a:latin typeface="Times New Roman" pitchFamily="18" charset="0"/>
                <a:cs typeface="Times New Roman" pitchFamily="18" charset="0"/>
              </a:rPr>
              <a:t>نَارٌ حَامِيَةٌ ﴾ وسميت الهاوية لأنه يُهوى فيها من علو إلى سفل </a:t>
            </a:r>
            <a:endParaRPr lang="en-US" sz="1700" b="1" dirty="0" smtClean="0">
              <a:latin typeface="Times New Roman" pitchFamily="18" charset="0"/>
              <a:cs typeface="Times New Roman" pitchFamily="18" charset="0"/>
            </a:endParaRPr>
          </a:p>
          <a:p>
            <a:pPr algn="just" eaLnBrk="1" hangingPunct="1">
              <a:lnSpc>
                <a:spcPct val="150000"/>
              </a:lnSpc>
              <a:buClr>
                <a:srgbClr val="FFFF00"/>
              </a:buClr>
              <a:buSzTx/>
              <a:buFont typeface="Wingdings" pitchFamily="2" charset="2"/>
              <a:buChar char="×"/>
            </a:pPr>
            <a:r>
              <a:rPr lang="ar-EG" sz="1700" b="1" dirty="0" smtClean="0">
                <a:solidFill>
                  <a:srgbClr val="FF0000"/>
                </a:solidFill>
                <a:latin typeface="Times New Roman" pitchFamily="18" charset="0"/>
                <a:cs typeface="Times New Roman" pitchFamily="18" charset="0"/>
              </a:rPr>
              <a:t>السعير:</a:t>
            </a:r>
            <a:r>
              <a:rPr lang="ar-EG" sz="1700" b="1" dirty="0" smtClean="0">
                <a:latin typeface="Times New Roman" pitchFamily="18" charset="0"/>
                <a:cs typeface="Times New Roman" pitchFamily="18" charset="0"/>
              </a:rPr>
              <a:t> </a:t>
            </a:r>
            <a:r>
              <a:rPr lang="ar-EG" sz="1700" b="1" dirty="0" smtClean="0">
                <a:solidFill>
                  <a:srgbClr val="FFFFCC"/>
                </a:solidFill>
                <a:latin typeface="Times New Roman" pitchFamily="18" charset="0"/>
                <a:cs typeface="Times New Roman" pitchFamily="18" charset="0"/>
              </a:rPr>
              <a:t>قال تعالى</a:t>
            </a:r>
            <a:r>
              <a:rPr lang="en-US" sz="1700" b="1" dirty="0" smtClean="0">
                <a:latin typeface="Times New Roman" pitchFamily="18" charset="0"/>
                <a:cs typeface="Times New Roman" pitchFamily="18" charset="0"/>
              </a:rPr>
              <a:t> </a:t>
            </a:r>
            <a:r>
              <a:rPr lang="ar-EG" sz="1700" b="1" dirty="0" smtClean="0">
                <a:latin typeface="Times New Roman" pitchFamily="18" charset="0"/>
                <a:cs typeface="Times New Roman" pitchFamily="18" charset="0"/>
              </a:rPr>
              <a:t>﴿ وَقَالُوا لَوْ كُنَّا نَسْمَعُ أَوْ نَعْقِلُ مَا كُنَّا فِي أَصْحَابِ السَّعِيرِ. </a:t>
            </a:r>
            <a:r>
              <a:rPr lang="ar-SA" sz="1700" b="1" dirty="0" smtClean="0">
                <a:latin typeface="Times New Roman" pitchFamily="18" charset="0"/>
                <a:cs typeface="Times New Roman" pitchFamily="18" charset="0"/>
              </a:rPr>
              <a:t>وسميت السعير لأنها تُوقد وتهيج فهي فعيل بمعنى مفعول.</a:t>
            </a:r>
            <a:endParaRPr lang="en-US" sz="1700" b="1" dirty="0" smtClean="0">
              <a:latin typeface="Times New Roman" pitchFamily="18" charset="0"/>
              <a:cs typeface="Times New Roman" pitchFamily="18" charset="0"/>
            </a:endParaRPr>
          </a:p>
          <a:p>
            <a:pPr algn="just" eaLnBrk="1" hangingPunct="1">
              <a:lnSpc>
                <a:spcPct val="150000"/>
              </a:lnSpc>
              <a:buClr>
                <a:srgbClr val="FFFF00"/>
              </a:buClr>
              <a:buSzTx/>
              <a:buFont typeface="Wingdings" pitchFamily="2" charset="2"/>
              <a:buChar char="×"/>
            </a:pPr>
            <a:r>
              <a:rPr lang="ar-EG" sz="1700" b="1" dirty="0" smtClean="0">
                <a:solidFill>
                  <a:srgbClr val="FF0000"/>
                </a:solidFill>
                <a:latin typeface="Times New Roman" pitchFamily="18" charset="0"/>
                <a:cs typeface="Times New Roman" pitchFamily="18" charset="0"/>
              </a:rPr>
              <a:t>الجحيم:</a:t>
            </a:r>
            <a:r>
              <a:rPr lang="ar-EG" sz="1700" b="1" dirty="0" smtClean="0">
                <a:latin typeface="Times New Roman" pitchFamily="18" charset="0"/>
                <a:cs typeface="Times New Roman" pitchFamily="18" charset="0"/>
              </a:rPr>
              <a:t> </a:t>
            </a:r>
            <a:r>
              <a:rPr lang="ar-EG" sz="1700" b="1" dirty="0" smtClean="0">
                <a:solidFill>
                  <a:srgbClr val="FFFFCC"/>
                </a:solidFill>
                <a:latin typeface="Times New Roman" pitchFamily="18" charset="0"/>
                <a:cs typeface="Times New Roman" pitchFamily="18" charset="0"/>
              </a:rPr>
              <a:t>قال تعالى</a:t>
            </a:r>
            <a:r>
              <a:rPr lang="en-US" sz="1700" b="1" dirty="0" smtClean="0">
                <a:latin typeface="Times New Roman" pitchFamily="18" charset="0"/>
                <a:cs typeface="Times New Roman" pitchFamily="18" charset="0"/>
              </a:rPr>
              <a:t> </a:t>
            </a:r>
            <a:r>
              <a:rPr lang="ar-EG" sz="1700" b="1" dirty="0" smtClean="0">
                <a:latin typeface="Times New Roman" pitchFamily="18" charset="0"/>
                <a:cs typeface="Times New Roman" pitchFamily="18" charset="0"/>
              </a:rPr>
              <a:t>﴿ وَالَّذِينَ كَفَرُواْ وَكَذَّبُواْ بِآيَاتِنَا أُوْلَئِكَ أَصْحَابُ الْجَحِيمِ ﴾. وقد سميت الجحيم لشدة تأجج نارها .</a:t>
            </a:r>
            <a:endParaRPr lang="en-US" sz="1700" b="1" dirty="0" smtClean="0">
              <a:latin typeface="Times New Roman" pitchFamily="18" charset="0"/>
              <a:cs typeface="Times New Roman" pitchFamily="18" charset="0"/>
            </a:endParaRPr>
          </a:p>
          <a:p>
            <a:pPr algn="just" eaLnBrk="1" hangingPunct="1">
              <a:lnSpc>
                <a:spcPct val="150000"/>
              </a:lnSpc>
              <a:buClr>
                <a:srgbClr val="FFFF00"/>
              </a:buClr>
              <a:buSzTx/>
              <a:buFont typeface="Wingdings" pitchFamily="2" charset="2"/>
              <a:buChar char="×"/>
            </a:pPr>
            <a:r>
              <a:rPr lang="ar-EG" sz="1700" b="1" dirty="0" smtClean="0">
                <a:solidFill>
                  <a:srgbClr val="FF0000"/>
                </a:solidFill>
                <a:latin typeface="Times New Roman" pitchFamily="18" charset="0"/>
                <a:cs typeface="Times New Roman" pitchFamily="18" charset="0"/>
              </a:rPr>
              <a:t>سقر:</a:t>
            </a:r>
            <a:r>
              <a:rPr lang="ar-EG" sz="1700" b="1" dirty="0" smtClean="0">
                <a:latin typeface="Times New Roman" pitchFamily="18" charset="0"/>
                <a:cs typeface="Times New Roman" pitchFamily="18" charset="0"/>
              </a:rPr>
              <a:t> </a:t>
            </a:r>
            <a:r>
              <a:rPr lang="ar-EG" sz="1700" b="1" dirty="0" smtClean="0">
                <a:solidFill>
                  <a:srgbClr val="FFFFCC"/>
                </a:solidFill>
                <a:latin typeface="Times New Roman" pitchFamily="18" charset="0"/>
                <a:cs typeface="Times New Roman" pitchFamily="18" charset="0"/>
              </a:rPr>
              <a:t>قال تعالى</a:t>
            </a:r>
            <a:r>
              <a:rPr lang="en-US" sz="1700" b="1" dirty="0" smtClean="0">
                <a:latin typeface="Times New Roman" pitchFamily="18" charset="0"/>
                <a:cs typeface="Times New Roman" pitchFamily="18" charset="0"/>
              </a:rPr>
              <a:t> : </a:t>
            </a:r>
            <a:r>
              <a:rPr lang="ar-EG" sz="1700" b="1" dirty="0" smtClean="0">
                <a:latin typeface="Times New Roman" pitchFamily="18" charset="0"/>
                <a:cs typeface="Times New Roman" pitchFamily="18" charset="0"/>
              </a:rPr>
              <a:t>﴿ يَوْمَ يُسْحَبُونَ فِي النَّارِ عَلَى وُجُوهِهِمْ ذُوقُوا مَسَّ سَقَرَ ﴾. وسميت سقر وصقر لشدة حرها</a:t>
            </a:r>
            <a:endParaRPr lang="en-US" sz="1700" b="1" dirty="0" smtClean="0">
              <a:latin typeface="Times New Roman" pitchFamily="18" charset="0"/>
              <a:cs typeface="Times New Roman" pitchFamily="18" charset="0"/>
            </a:endParaRPr>
          </a:p>
          <a:p>
            <a:pPr algn="just" eaLnBrk="1" hangingPunct="1">
              <a:lnSpc>
                <a:spcPct val="150000"/>
              </a:lnSpc>
              <a:buClr>
                <a:srgbClr val="FFFF00"/>
              </a:buClr>
              <a:buSzTx/>
              <a:buFont typeface="Wingdings" pitchFamily="2" charset="2"/>
              <a:buChar char="×"/>
            </a:pPr>
            <a:r>
              <a:rPr lang="ar-EG" sz="1700" b="1" dirty="0" smtClean="0">
                <a:solidFill>
                  <a:srgbClr val="FF0000"/>
                </a:solidFill>
                <a:latin typeface="Times New Roman" pitchFamily="18" charset="0"/>
                <a:cs typeface="Times New Roman" pitchFamily="18" charset="0"/>
              </a:rPr>
              <a:t>الحطمة:</a:t>
            </a:r>
            <a:r>
              <a:rPr lang="ar-EG" sz="1700" b="1" dirty="0" smtClean="0">
                <a:latin typeface="Times New Roman" pitchFamily="18" charset="0"/>
                <a:cs typeface="Times New Roman" pitchFamily="18" charset="0"/>
              </a:rPr>
              <a:t> </a:t>
            </a:r>
            <a:r>
              <a:rPr lang="ar-EG" sz="1700" b="1" dirty="0" smtClean="0">
                <a:solidFill>
                  <a:srgbClr val="FFFFCC"/>
                </a:solidFill>
                <a:latin typeface="Times New Roman" pitchFamily="18" charset="0"/>
                <a:cs typeface="Times New Roman" pitchFamily="18" charset="0"/>
              </a:rPr>
              <a:t>قال تعالى</a:t>
            </a:r>
            <a:r>
              <a:rPr lang="en-US" sz="1700" b="1" dirty="0" smtClean="0">
                <a:latin typeface="Times New Roman" pitchFamily="18" charset="0"/>
                <a:cs typeface="Times New Roman" pitchFamily="18" charset="0"/>
              </a:rPr>
              <a:t> </a:t>
            </a:r>
            <a:r>
              <a:rPr lang="ar-EG" sz="1700" b="1" dirty="0" smtClean="0">
                <a:latin typeface="Times New Roman" pitchFamily="18" charset="0"/>
                <a:cs typeface="Times New Roman" pitchFamily="18" charset="0"/>
              </a:rPr>
              <a:t>﴿ كَلَّا لَيُنبَذَنَّ فِي الْحُطَمَةِ</a:t>
            </a:r>
            <a:r>
              <a:rPr lang="en-US" sz="1700" b="1" dirty="0" smtClean="0">
                <a:latin typeface="Times New Roman" pitchFamily="18" charset="0"/>
                <a:cs typeface="Times New Roman" pitchFamily="18" charset="0"/>
              </a:rPr>
              <a:t> * </a:t>
            </a:r>
            <a:r>
              <a:rPr lang="ar-EG" sz="1700" b="1" dirty="0" smtClean="0">
                <a:latin typeface="Times New Roman" pitchFamily="18" charset="0"/>
                <a:cs typeface="Times New Roman" pitchFamily="18" charset="0"/>
              </a:rPr>
              <a:t>وَمَا أَدْرَاكَ مَا الْحُطَمَةُ</a:t>
            </a:r>
            <a:r>
              <a:rPr lang="en-US" sz="1700" b="1" dirty="0" smtClean="0">
                <a:latin typeface="Times New Roman" pitchFamily="18" charset="0"/>
                <a:cs typeface="Times New Roman" pitchFamily="18" charset="0"/>
              </a:rPr>
              <a:t> * </a:t>
            </a:r>
            <a:r>
              <a:rPr lang="ar-EG" sz="1700" b="1" dirty="0" smtClean="0">
                <a:latin typeface="Times New Roman" pitchFamily="18" charset="0"/>
                <a:cs typeface="Times New Roman" pitchFamily="18" charset="0"/>
              </a:rPr>
              <a:t>نَارُ اللَّهِ الْمُوقَدَةُ ﴾. وسميت الحطمة لحطمها -أي كسرها وهشمها - كل ما يلقى فيها  </a:t>
            </a:r>
            <a:endParaRPr lang="en-US" sz="1700" b="1" dirty="0" smtClean="0">
              <a:latin typeface="Times New Roman" pitchFamily="18" charset="0"/>
              <a:cs typeface="Times New Roman" pitchFamily="18" charset="0"/>
            </a:endParaRPr>
          </a:p>
          <a:p>
            <a:pPr algn="just" eaLnBrk="1" hangingPunct="1">
              <a:lnSpc>
                <a:spcPct val="150000"/>
              </a:lnSpc>
              <a:buClr>
                <a:srgbClr val="FFFF00"/>
              </a:buClr>
              <a:buSzTx/>
              <a:buFont typeface="Wingdings" pitchFamily="2" charset="2"/>
              <a:buChar char="×"/>
            </a:pPr>
            <a:r>
              <a:rPr lang="ar-EG" sz="1700" b="1" dirty="0" smtClean="0">
                <a:solidFill>
                  <a:srgbClr val="FF0000"/>
                </a:solidFill>
                <a:latin typeface="Times New Roman" pitchFamily="18" charset="0"/>
                <a:cs typeface="Times New Roman" pitchFamily="18" charset="0"/>
              </a:rPr>
              <a:t>لظى:</a:t>
            </a:r>
            <a:r>
              <a:rPr lang="ar-EG" sz="1700" b="1" dirty="0" smtClean="0">
                <a:latin typeface="Times New Roman" pitchFamily="18" charset="0"/>
                <a:cs typeface="Times New Roman" pitchFamily="18" charset="0"/>
              </a:rPr>
              <a:t> </a:t>
            </a:r>
            <a:r>
              <a:rPr lang="ar-EG" sz="1700" b="1" dirty="0" smtClean="0">
                <a:solidFill>
                  <a:srgbClr val="FFFFCC"/>
                </a:solidFill>
                <a:latin typeface="Times New Roman" pitchFamily="18" charset="0"/>
                <a:cs typeface="Times New Roman" pitchFamily="18" charset="0"/>
              </a:rPr>
              <a:t>قال تعالى</a:t>
            </a:r>
            <a:r>
              <a:rPr lang="en-US" sz="1700" b="1" dirty="0" smtClean="0">
                <a:latin typeface="Times New Roman" pitchFamily="18" charset="0"/>
                <a:cs typeface="Times New Roman" pitchFamily="18" charset="0"/>
              </a:rPr>
              <a:t> </a:t>
            </a:r>
            <a:r>
              <a:rPr lang="ar-EG" sz="1700" b="1" dirty="0" smtClean="0">
                <a:latin typeface="Times New Roman" pitchFamily="18" charset="0"/>
                <a:cs typeface="Times New Roman" pitchFamily="18" charset="0"/>
              </a:rPr>
              <a:t>﴿ كَلَّا إِنَّهَا لَظَى</a:t>
            </a:r>
            <a:r>
              <a:rPr lang="en-US" sz="1700" b="1" dirty="0" smtClean="0">
                <a:latin typeface="Times New Roman" pitchFamily="18" charset="0"/>
                <a:cs typeface="Times New Roman" pitchFamily="18" charset="0"/>
              </a:rPr>
              <a:t> * </a:t>
            </a:r>
            <a:r>
              <a:rPr lang="ar-EG" sz="1700" b="1" dirty="0" smtClean="0">
                <a:latin typeface="Times New Roman" pitchFamily="18" charset="0"/>
                <a:cs typeface="Times New Roman" pitchFamily="18" charset="0"/>
              </a:rPr>
              <a:t>نَزَّاعَةً لِّلشَّوَى</a:t>
            </a:r>
            <a:r>
              <a:rPr lang="en-US" sz="1700" b="1" dirty="0" smtClean="0">
                <a:latin typeface="Times New Roman" pitchFamily="18" charset="0"/>
                <a:cs typeface="Times New Roman" pitchFamily="18" charset="0"/>
              </a:rPr>
              <a:t> * </a:t>
            </a:r>
            <a:r>
              <a:rPr lang="ar-EG" sz="1700" b="1" dirty="0" smtClean="0">
                <a:latin typeface="Times New Roman" pitchFamily="18" charset="0"/>
                <a:cs typeface="Times New Roman" pitchFamily="18" charset="0"/>
              </a:rPr>
              <a:t>تَدْعُو مَنْ أَدْبَرَ وَتَوَلَّى ﴾ </a:t>
            </a:r>
            <a:r>
              <a:rPr lang="ar-SA" sz="1700" b="1" dirty="0" smtClean="0">
                <a:latin typeface="Times New Roman" pitchFamily="18" charset="0"/>
                <a:cs typeface="Times New Roman" pitchFamily="18" charset="0"/>
              </a:rPr>
              <a:t>وسميت لظى لتلهبها . </a:t>
            </a:r>
            <a:endParaRPr lang="en-US" sz="1700" b="1" dirty="0" smtClean="0">
              <a:latin typeface="Times New Roman" pitchFamily="18" charset="0"/>
              <a:cs typeface="Times New Roman" pitchFamily="18" charset="0"/>
            </a:endParaRPr>
          </a:p>
          <a:p>
            <a:pPr algn="just" eaLnBrk="1" hangingPunct="1">
              <a:lnSpc>
                <a:spcPct val="150000"/>
              </a:lnSpc>
              <a:buClr>
                <a:srgbClr val="FFFF00"/>
              </a:buClr>
              <a:buSzTx/>
              <a:buFont typeface="Wingdings" pitchFamily="2" charset="2"/>
              <a:buChar char="×"/>
            </a:pPr>
            <a:r>
              <a:rPr lang="ar-EG" sz="1700" b="1" dirty="0" smtClean="0">
                <a:solidFill>
                  <a:srgbClr val="FF0000"/>
                </a:solidFill>
                <a:latin typeface="Times New Roman" pitchFamily="18" charset="0"/>
                <a:cs typeface="Times New Roman" pitchFamily="18" charset="0"/>
              </a:rPr>
              <a:t>جهنم:</a:t>
            </a:r>
            <a:r>
              <a:rPr lang="ar-EG" sz="1700" b="1" dirty="0" smtClean="0">
                <a:latin typeface="Times New Roman" pitchFamily="18" charset="0"/>
                <a:cs typeface="Times New Roman" pitchFamily="18" charset="0"/>
              </a:rPr>
              <a:t> </a:t>
            </a:r>
            <a:r>
              <a:rPr lang="ar-EG" sz="1700" b="1" dirty="0" smtClean="0">
                <a:solidFill>
                  <a:srgbClr val="FFFFCC"/>
                </a:solidFill>
                <a:latin typeface="Times New Roman" pitchFamily="18" charset="0"/>
                <a:cs typeface="Times New Roman" pitchFamily="18" charset="0"/>
              </a:rPr>
              <a:t>قال تعالى</a:t>
            </a:r>
            <a:r>
              <a:rPr lang="en-US" sz="1700" b="1" dirty="0" smtClean="0">
                <a:latin typeface="Times New Roman" pitchFamily="18" charset="0"/>
                <a:cs typeface="Times New Roman" pitchFamily="18" charset="0"/>
              </a:rPr>
              <a:t> </a:t>
            </a:r>
            <a:r>
              <a:rPr lang="ar-EG" sz="1700" b="1" dirty="0" smtClean="0">
                <a:latin typeface="Times New Roman" pitchFamily="18" charset="0"/>
                <a:cs typeface="Times New Roman" pitchFamily="18" charset="0"/>
              </a:rPr>
              <a:t>﴿ </a:t>
            </a:r>
            <a:r>
              <a:rPr lang="en-US" sz="1700" b="1" dirty="0" smtClean="0">
                <a:latin typeface="Times New Roman" pitchFamily="18" charset="0"/>
                <a:cs typeface="Times New Roman" pitchFamily="18" charset="0"/>
              </a:rPr>
              <a:t> </a:t>
            </a:r>
            <a:r>
              <a:rPr lang="ar-EG" sz="1700" b="1" dirty="0" smtClean="0">
                <a:latin typeface="Times New Roman" pitchFamily="18" charset="0"/>
                <a:cs typeface="Times New Roman" pitchFamily="18" charset="0"/>
              </a:rPr>
              <a:t>إِنَّ اللّهَ جَامِعُ الْمُنَافِقِينَ وَالْكَافِرِينَ فِي جَهَنَّمَ جَمِيعًا ﴾</a:t>
            </a:r>
            <a:r>
              <a:rPr lang="en-US" sz="1700" b="1" dirty="0" smtClean="0">
                <a:latin typeface="Times New Roman" pitchFamily="18" charset="0"/>
                <a:cs typeface="Times New Roman" pitchFamily="18" charset="0"/>
              </a:rPr>
              <a:t> </a:t>
            </a:r>
            <a:r>
              <a:rPr lang="ar-SA" sz="1700" b="1" dirty="0" smtClean="0">
                <a:latin typeface="Times New Roman" pitchFamily="18" charset="0"/>
                <a:cs typeface="Times New Roman" pitchFamily="18" charset="0"/>
              </a:rPr>
              <a:t>سميت جهنم لبعد قعرها -كما في القاموس</a:t>
            </a:r>
            <a:endParaRPr lang="en-US" sz="1700" b="1" dirty="0" smtClean="0">
              <a:latin typeface="Times New Roman" pitchFamily="18" charset="0"/>
              <a:cs typeface="Times New Roman" pitchFamily="18" charset="0"/>
            </a:endParaRPr>
          </a:p>
        </p:txBody>
      </p:sp>
      <p:sp>
        <p:nvSpPr>
          <p:cNvPr id="119813" name="Text Box 3"/>
          <p:cNvSpPr txBox="1">
            <a:spLocks noChangeArrowheads="1"/>
          </p:cNvSpPr>
          <p:nvPr/>
        </p:nvSpPr>
        <p:spPr bwMode="auto">
          <a:xfrm>
            <a:off x="217488" y="176213"/>
            <a:ext cx="8718550" cy="495300"/>
          </a:xfrm>
          <a:prstGeom prst="rect">
            <a:avLst/>
          </a:prstGeom>
          <a:gradFill rotWithShape="1">
            <a:gsLst>
              <a:gs pos="0">
                <a:srgbClr val="E6DCAC"/>
              </a:gs>
              <a:gs pos="6000">
                <a:srgbClr val="E6D78A"/>
              </a:gs>
              <a:gs pos="15000">
                <a:srgbClr val="C7AC4C"/>
              </a:gs>
              <a:gs pos="22500">
                <a:srgbClr val="E6D78A"/>
              </a:gs>
              <a:gs pos="38500">
                <a:srgbClr val="C7AC4C"/>
              </a:gs>
              <a:gs pos="50000">
                <a:srgbClr val="E6DCAC"/>
              </a:gs>
              <a:gs pos="61500">
                <a:srgbClr val="C7AC4C"/>
              </a:gs>
              <a:gs pos="77500">
                <a:srgbClr val="E6D78A"/>
              </a:gs>
              <a:gs pos="85000">
                <a:srgbClr val="C7AC4C"/>
              </a:gs>
              <a:gs pos="94000">
                <a:srgbClr val="E6D78A"/>
              </a:gs>
              <a:gs pos="100000">
                <a:srgbClr val="E6DCAC"/>
              </a:gs>
            </a:gsLst>
            <a:lin ang="2700000" scaled="1"/>
          </a:gradFill>
          <a:ln w="38100">
            <a:pattFill prst="wdUpDiag">
              <a:fgClr>
                <a:srgbClr val="FFFF00"/>
              </a:fgClr>
              <a:bgClr>
                <a:srgbClr val="FF0000"/>
              </a:bgClr>
            </a:pattFill>
            <a:miter lim="800000"/>
            <a:headEnd/>
            <a:tailEnd/>
          </a:ln>
        </p:spPr>
        <p:txBody>
          <a:bodyPr>
            <a:spAutoFit/>
          </a:bodyPr>
          <a:lstStyle/>
          <a:p>
            <a:pPr eaLnBrk="0" hangingPunct="0">
              <a:defRPr/>
            </a:pPr>
            <a:r>
              <a:rPr lang="ar-SA" sz="2400">
                <a:solidFill>
                  <a:schemeClr val="accent1"/>
                </a:solidFill>
                <a:effectLst>
                  <a:outerShdw blurRad="38100" dist="38100" dir="2700000" algn="tl">
                    <a:srgbClr val="000000"/>
                  </a:outerShdw>
                </a:effectLst>
                <a:cs typeface="Times New Roman" pitchFamily="18" charset="0"/>
              </a:rPr>
              <a:t>أسماء نار جهنم</a:t>
            </a:r>
            <a:endParaRPr lang="fr-FR" sz="2400">
              <a:solidFill>
                <a:schemeClr val="accent1"/>
              </a:solidFill>
              <a:effectLst>
                <a:outerShdw blurRad="38100" dist="38100" dir="2700000" algn="tl">
                  <a:srgbClr val="000000"/>
                </a:outerShdw>
              </a:effectLst>
              <a:cs typeface="Times New Roman" pitchFamily="18" charset="0"/>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idx="4294967295"/>
          </p:nvPr>
        </p:nvSpPr>
        <p:spPr>
          <a:xfrm>
            <a:off x="430213" y="882650"/>
            <a:ext cx="8713787" cy="1439863"/>
          </a:xfrm>
        </p:spPr>
        <p:txBody>
          <a:bodyPr/>
          <a:lstStyle/>
          <a:p>
            <a:pPr algn="just" eaLnBrk="1" hangingPunct="1">
              <a:buClr>
                <a:srgbClr val="FFFF00"/>
              </a:buClr>
              <a:buSzTx/>
              <a:buFont typeface="Wingdings" pitchFamily="2" charset="2"/>
              <a:buChar char="×"/>
            </a:pPr>
            <a:r>
              <a:rPr lang="ar-SA" sz="2100" b="1" smtClean="0">
                <a:latin typeface="Times New Roman" pitchFamily="18" charset="0"/>
                <a:cs typeface="Times New Roman" pitchFamily="18" charset="0"/>
              </a:rPr>
              <a:t>إن الساعة لا تقوم حتى تكون عشر آيات </a:t>
            </a:r>
            <a:r>
              <a:rPr lang="ar-SA" sz="2100" b="1" smtClean="0">
                <a:latin typeface="Times New Roman" pitchFamily="18" charset="0"/>
                <a:cs typeface="Arabic Transparent" pitchFamily="2" charset="-78"/>
              </a:rPr>
              <a:t>‌</a:t>
            </a:r>
            <a:r>
              <a:rPr lang="ar-SA" sz="2100" b="1" smtClean="0">
                <a:latin typeface="Times New Roman" pitchFamily="18" charset="0"/>
                <a:cs typeface="Times New Roman" pitchFamily="18" charset="0"/>
              </a:rPr>
              <a:t>:</a:t>
            </a:r>
            <a:r>
              <a:rPr lang="ar-SA" sz="2100" b="1" smtClean="0">
                <a:latin typeface="Times New Roman" pitchFamily="18" charset="0"/>
                <a:cs typeface="Arabic Transparent" pitchFamily="2" charset="-78"/>
              </a:rPr>
              <a:t>‌</a:t>
            </a:r>
            <a:r>
              <a:rPr lang="ar-SA" sz="2100" b="1" smtClean="0">
                <a:latin typeface="Times New Roman" pitchFamily="18" charset="0"/>
                <a:cs typeface="Times New Roman" pitchFamily="18" charset="0"/>
              </a:rPr>
              <a:t> الدخان و الدجال و الدابة و طلوع الشمس من مغربها و ثلاثة خسوف </a:t>
            </a:r>
            <a:r>
              <a:rPr lang="ar-SA" sz="2100" b="1" smtClean="0">
                <a:latin typeface="Times New Roman" pitchFamily="18" charset="0"/>
                <a:cs typeface="Arabic Transparent" pitchFamily="2" charset="-78"/>
              </a:rPr>
              <a:t>‌</a:t>
            </a:r>
            <a:r>
              <a:rPr lang="ar-SA" sz="2100" b="1" smtClean="0">
                <a:latin typeface="Times New Roman" pitchFamily="18" charset="0"/>
                <a:cs typeface="Times New Roman" pitchFamily="18" charset="0"/>
              </a:rPr>
              <a:t>:</a:t>
            </a:r>
            <a:r>
              <a:rPr lang="ar-SA" sz="2100" b="1" smtClean="0">
                <a:latin typeface="Times New Roman" pitchFamily="18" charset="0"/>
                <a:cs typeface="Arabic Transparent" pitchFamily="2" charset="-78"/>
              </a:rPr>
              <a:t>‌</a:t>
            </a:r>
            <a:r>
              <a:rPr lang="ar-SA" sz="2100" b="1" smtClean="0">
                <a:latin typeface="Times New Roman" pitchFamily="18" charset="0"/>
                <a:cs typeface="Times New Roman" pitchFamily="18" charset="0"/>
              </a:rPr>
              <a:t> خسف بالمشرق و خسف بالمغرب و خسف بجزيرة العرب و نزول عيسى و فتح يأجوج و مأجوج و نار تخرج من قعر عدن تسوق الناس إلى المحشر تبيت معهم حيث باتوا و تقيل معهم حيث</a:t>
            </a:r>
            <a:r>
              <a:rPr lang="ar-EG" sz="2100" b="1" smtClean="0">
                <a:latin typeface="Times New Roman" pitchFamily="18" charset="0"/>
                <a:cs typeface="Times New Roman" pitchFamily="18" charset="0"/>
              </a:rPr>
              <a:t> قالوا.</a:t>
            </a:r>
            <a:endParaRPr lang="en-US" sz="2100" b="1" smtClean="0">
              <a:latin typeface="Times New Roman" pitchFamily="18" charset="0"/>
              <a:cs typeface="Times New Roman" pitchFamily="18" charset="0"/>
            </a:endParaRPr>
          </a:p>
        </p:txBody>
      </p:sp>
      <p:sp>
        <p:nvSpPr>
          <p:cNvPr id="121861" name="Text Box 3"/>
          <p:cNvSpPr txBox="1">
            <a:spLocks noChangeArrowheads="1"/>
          </p:cNvSpPr>
          <p:nvPr/>
        </p:nvSpPr>
        <p:spPr bwMode="auto">
          <a:xfrm>
            <a:off x="217488" y="222250"/>
            <a:ext cx="8718550" cy="495300"/>
          </a:xfrm>
          <a:prstGeom prst="rect">
            <a:avLst/>
          </a:prstGeom>
          <a:gradFill rotWithShape="1">
            <a:gsLst>
              <a:gs pos="0">
                <a:srgbClr val="E6DCAC"/>
              </a:gs>
              <a:gs pos="6000">
                <a:srgbClr val="E6D78A"/>
              </a:gs>
              <a:gs pos="15000">
                <a:srgbClr val="C7AC4C"/>
              </a:gs>
              <a:gs pos="22500">
                <a:srgbClr val="E6D78A"/>
              </a:gs>
              <a:gs pos="38500">
                <a:srgbClr val="C7AC4C"/>
              </a:gs>
              <a:gs pos="50000">
                <a:srgbClr val="E6DCAC"/>
              </a:gs>
              <a:gs pos="61500">
                <a:srgbClr val="C7AC4C"/>
              </a:gs>
              <a:gs pos="77500">
                <a:srgbClr val="E6D78A"/>
              </a:gs>
              <a:gs pos="85000">
                <a:srgbClr val="C7AC4C"/>
              </a:gs>
              <a:gs pos="94000">
                <a:srgbClr val="E6D78A"/>
              </a:gs>
              <a:gs pos="100000">
                <a:srgbClr val="E6DCAC"/>
              </a:gs>
            </a:gsLst>
            <a:lin ang="2700000" scaled="1"/>
          </a:gradFill>
          <a:ln w="38100">
            <a:pattFill prst="wdUpDiag">
              <a:fgClr>
                <a:srgbClr val="FFFF00"/>
              </a:fgClr>
              <a:bgClr>
                <a:srgbClr val="FF0000"/>
              </a:bgClr>
            </a:pattFill>
            <a:miter lim="800000"/>
            <a:headEnd/>
            <a:tailEnd/>
          </a:ln>
        </p:spPr>
        <p:txBody>
          <a:bodyPr>
            <a:spAutoFit/>
          </a:bodyPr>
          <a:lstStyle/>
          <a:p>
            <a:pPr eaLnBrk="0" hangingPunct="0">
              <a:defRPr/>
            </a:pPr>
            <a:r>
              <a:rPr lang="ar-SA" sz="2400">
                <a:solidFill>
                  <a:schemeClr val="accent1"/>
                </a:solidFill>
                <a:effectLst>
                  <a:outerShdw blurRad="38100" dist="38100" dir="2700000" algn="tl">
                    <a:srgbClr val="000000"/>
                  </a:outerShdw>
                </a:effectLst>
                <a:cs typeface="Times New Roman" pitchFamily="18" charset="0"/>
              </a:rPr>
              <a:t>علامات الساعة</a:t>
            </a:r>
            <a:endParaRPr lang="fr-FR" sz="2400">
              <a:solidFill>
                <a:schemeClr val="accent1"/>
              </a:solidFill>
              <a:effectLst>
                <a:outerShdw blurRad="38100" dist="38100" dir="2700000" algn="tl">
                  <a:srgbClr val="000000"/>
                </a:outerShdw>
              </a:effectLst>
              <a:cs typeface="Times New Roman" pitchFamily="18" charset="0"/>
            </a:endParaRPr>
          </a:p>
        </p:txBody>
      </p:sp>
      <p:sp>
        <p:nvSpPr>
          <p:cNvPr id="121862" name="Text Box 3"/>
          <p:cNvSpPr txBox="1">
            <a:spLocks noChangeArrowheads="1"/>
          </p:cNvSpPr>
          <p:nvPr/>
        </p:nvSpPr>
        <p:spPr bwMode="auto">
          <a:xfrm>
            <a:off x="207963" y="2441575"/>
            <a:ext cx="8718550" cy="495300"/>
          </a:xfrm>
          <a:prstGeom prst="rect">
            <a:avLst/>
          </a:prstGeom>
          <a:gradFill rotWithShape="1">
            <a:gsLst>
              <a:gs pos="0">
                <a:srgbClr val="E6DCAC"/>
              </a:gs>
              <a:gs pos="6000">
                <a:srgbClr val="E6D78A"/>
              </a:gs>
              <a:gs pos="15000">
                <a:srgbClr val="C7AC4C"/>
              </a:gs>
              <a:gs pos="22500">
                <a:srgbClr val="E6D78A"/>
              </a:gs>
              <a:gs pos="38500">
                <a:srgbClr val="C7AC4C"/>
              </a:gs>
              <a:gs pos="50000">
                <a:srgbClr val="E6DCAC"/>
              </a:gs>
              <a:gs pos="61500">
                <a:srgbClr val="C7AC4C"/>
              </a:gs>
              <a:gs pos="77500">
                <a:srgbClr val="E6D78A"/>
              </a:gs>
              <a:gs pos="85000">
                <a:srgbClr val="C7AC4C"/>
              </a:gs>
              <a:gs pos="94000">
                <a:srgbClr val="E6D78A"/>
              </a:gs>
              <a:gs pos="100000">
                <a:srgbClr val="E6DCAC"/>
              </a:gs>
            </a:gsLst>
            <a:lin ang="2700000" scaled="1"/>
          </a:gradFill>
          <a:ln w="38100">
            <a:pattFill prst="wdUpDiag">
              <a:fgClr>
                <a:srgbClr val="FFFF00"/>
              </a:fgClr>
              <a:bgClr>
                <a:srgbClr val="FF0000"/>
              </a:bgClr>
            </a:pattFill>
            <a:miter lim="800000"/>
            <a:headEnd/>
            <a:tailEnd/>
          </a:ln>
        </p:spPr>
        <p:txBody>
          <a:bodyPr>
            <a:spAutoFit/>
          </a:bodyPr>
          <a:lstStyle/>
          <a:p>
            <a:pPr eaLnBrk="0" hangingPunct="0">
              <a:defRPr/>
            </a:pPr>
            <a:r>
              <a:rPr lang="ar-SA" sz="2400">
                <a:solidFill>
                  <a:schemeClr val="accent1"/>
                </a:solidFill>
                <a:effectLst>
                  <a:outerShdw blurRad="38100" dist="38100" dir="2700000" algn="tl">
                    <a:srgbClr val="000000"/>
                  </a:outerShdw>
                </a:effectLst>
                <a:cs typeface="Times New Roman" pitchFamily="18" charset="0"/>
              </a:rPr>
              <a:t>صفات أهل النار</a:t>
            </a:r>
            <a:r>
              <a:rPr lang="en-US" sz="2400">
                <a:solidFill>
                  <a:schemeClr val="accent1"/>
                </a:solidFill>
                <a:effectLst>
                  <a:outerShdw blurRad="38100" dist="38100" dir="2700000" algn="tl">
                    <a:srgbClr val="000000"/>
                  </a:outerShdw>
                </a:effectLst>
                <a:cs typeface="Times New Roman" pitchFamily="18" charset="0"/>
              </a:rPr>
              <a:t> </a:t>
            </a:r>
            <a:endParaRPr lang="fr-FR" sz="2400">
              <a:solidFill>
                <a:schemeClr val="accent1"/>
              </a:solidFill>
              <a:effectLst>
                <a:outerShdw blurRad="38100" dist="38100" dir="2700000" algn="tl">
                  <a:srgbClr val="000000"/>
                </a:outerShdw>
              </a:effectLst>
              <a:cs typeface="Times New Roman" pitchFamily="18" charset="0"/>
            </a:endParaRPr>
          </a:p>
        </p:txBody>
      </p:sp>
      <p:sp>
        <p:nvSpPr>
          <p:cNvPr id="121863" name="Content Placeholder 2"/>
          <p:cNvSpPr>
            <a:spLocks/>
          </p:cNvSpPr>
          <p:nvPr/>
        </p:nvSpPr>
        <p:spPr bwMode="auto">
          <a:xfrm>
            <a:off x="263525" y="2997200"/>
            <a:ext cx="8642350" cy="3671888"/>
          </a:xfrm>
          <a:prstGeom prst="rect">
            <a:avLst/>
          </a:prstGeom>
          <a:noFill/>
          <a:ln w="9525">
            <a:noFill/>
            <a:miter lim="800000"/>
            <a:headEnd/>
            <a:tailEnd/>
          </a:ln>
          <a:effectLst/>
        </p:spPr>
        <p:txBody>
          <a:bodyPr/>
          <a:lstStyle/>
          <a:p>
            <a:pPr marL="342900" indent="-342900" algn="just">
              <a:lnSpc>
                <a:spcPct val="120000"/>
              </a:lnSpc>
              <a:spcBef>
                <a:spcPct val="20000"/>
              </a:spcBef>
              <a:buClr>
                <a:srgbClr val="FFFF00"/>
              </a:buClr>
              <a:buFont typeface="Wingdings" pitchFamily="2" charset="2"/>
              <a:buChar char="×"/>
              <a:defRPr/>
            </a:pPr>
            <a:r>
              <a:rPr lang="ar-SA" sz="2100">
                <a:solidFill>
                  <a:srgbClr val="FF0000"/>
                </a:solidFill>
                <a:effectLst>
                  <a:outerShdw blurRad="38100" dist="38100" dir="2700000" algn="tl">
                    <a:srgbClr val="000000"/>
                  </a:outerShdw>
                </a:effectLst>
                <a:cs typeface="Times New Roman" pitchFamily="18" charset="0"/>
              </a:rPr>
              <a:t>أن أجسامهم عظيمة:</a:t>
            </a:r>
            <a:r>
              <a:rPr lang="ar-SA" sz="2100">
                <a:effectLst>
                  <a:outerShdw blurRad="38100" dist="38100" dir="2700000" algn="tl">
                    <a:srgbClr val="000000"/>
                  </a:outerShdw>
                </a:effectLst>
                <a:cs typeface="Times New Roman" pitchFamily="18" charset="0"/>
              </a:rPr>
              <a:t> </a:t>
            </a:r>
            <a:r>
              <a:rPr lang="ar-EG" sz="2100">
                <a:effectLst>
                  <a:outerShdw blurRad="38100" dist="38100" dir="2700000" algn="tl">
                    <a:srgbClr val="000000"/>
                  </a:outerShdw>
                </a:effectLst>
                <a:cs typeface="Times New Roman" pitchFamily="18" charset="0"/>
              </a:rPr>
              <a:t>تكون أجسام أصحاب النار عظيمة الضخامة  كما ورد فى حديث النبى صلى الله عليه وسلم : (ضرس الكافر مثل (أحد أي جبل أحد) وفخذه مثل البيضاء (اسم لجبل) ومقعده من النار كما بين قديد ومكة). وفى قوله (إن غلظ جلد الكافر اثنان وأربعون ذراعا، وإن ضرسه مثل أحد، وإن مجلسه من جهنم ما بين مكة والمدينة). إن الرجل من أهل النار ليعظم للنار حتى يكون الضرس من أضراسه كأحد. وهنا تكون أجسام الكفار وقود للنار لما تحتوى عليه من ماء يصل إلى حوالى الثلثين من وزنها. وهذا الماء سيكون عاملا قوية فى تكوين الصهير والحجارة.</a:t>
            </a:r>
            <a:endParaRPr lang="en-US" sz="2100">
              <a:effectLst>
                <a:outerShdw blurRad="38100" dist="38100" dir="2700000" algn="tl">
                  <a:srgbClr val="000000"/>
                </a:outerShdw>
              </a:effectLst>
              <a:cs typeface="Times New Roman" pitchFamily="18" charset="0"/>
            </a:endParaRPr>
          </a:p>
          <a:p>
            <a:pPr marL="342900" indent="-342900" algn="just">
              <a:lnSpc>
                <a:spcPct val="120000"/>
              </a:lnSpc>
              <a:spcBef>
                <a:spcPct val="20000"/>
              </a:spcBef>
              <a:buClr>
                <a:srgbClr val="FFFF00"/>
              </a:buClr>
              <a:buFont typeface="Wingdings" pitchFamily="2" charset="2"/>
              <a:buChar char="×"/>
              <a:defRPr/>
            </a:pPr>
            <a:r>
              <a:rPr lang="ar-SA" sz="2100">
                <a:solidFill>
                  <a:srgbClr val="FF0000"/>
                </a:solidFill>
                <a:effectLst>
                  <a:outerShdw blurRad="38100" dist="38100" dir="2700000" algn="tl">
                    <a:srgbClr val="000000"/>
                  </a:outerShdw>
                </a:effectLst>
                <a:cs typeface="Times New Roman" pitchFamily="18" charset="0"/>
              </a:rPr>
              <a:t>أن أقل أهل النار عذابا:</a:t>
            </a:r>
            <a:r>
              <a:rPr lang="ar-SA" sz="2100">
                <a:effectLst>
                  <a:outerShdw blurRad="38100" dist="38100" dir="2700000" algn="tl">
                    <a:srgbClr val="000000"/>
                  </a:outerShdw>
                </a:effectLst>
                <a:cs typeface="Times New Roman" pitchFamily="18" charset="0"/>
              </a:rPr>
              <a:t> (إن أهون أهل النار عذابا رجل في أخمص قدميه جمرتان يغلي منهما دماغه كما يغلي المرجل بالقمقم). والقمقم ما يسخن به الماء من نحاس وغيره,</a:t>
            </a:r>
            <a:r>
              <a:rPr lang="ar-EG" sz="2100">
                <a:effectLst>
                  <a:outerShdw blurRad="38100" dist="38100" dir="2700000" algn="tl">
                    <a:srgbClr val="000000"/>
                  </a:outerShdw>
                </a:effectLst>
                <a:cs typeface="Times New Roman" pitchFamily="18" charset="0"/>
              </a:rPr>
              <a:t> </a:t>
            </a:r>
            <a:r>
              <a:rPr lang="ar-SA" sz="2100">
                <a:effectLst>
                  <a:outerShdw blurRad="38100" dist="38100" dir="2700000" algn="tl">
                    <a:srgbClr val="000000"/>
                  </a:outerShdw>
                </a:effectLst>
                <a:cs typeface="Times New Roman" pitchFamily="18" charset="0"/>
              </a:rPr>
              <a:t>(إن أدنى أهل النار عذابا الذي له نعلان من نار يغلي منهما دماغه)</a:t>
            </a:r>
            <a:r>
              <a:rPr lang="ar-EG" sz="2100">
                <a:effectLst>
                  <a:outerShdw blurRad="38100" dist="38100" dir="2700000" algn="tl">
                    <a:srgbClr val="000000"/>
                  </a:outerShdw>
                </a:effectLst>
                <a:cs typeface="Times New Roman" pitchFamily="18" charset="0"/>
              </a:rPr>
              <a:t>.</a:t>
            </a:r>
            <a:endParaRPr lang="en-US" sz="2100">
              <a:effectLst>
                <a:outerShdw blurRad="38100" dist="38100" dir="2700000" algn="tl">
                  <a:srgbClr val="000000"/>
                </a:outerShdw>
              </a:effectLst>
              <a:cs typeface="Times New Roman" pitchFamily="18" charset="0"/>
            </a:endParaRPr>
          </a:p>
        </p:txBody>
      </p:sp>
      <p:pic>
        <p:nvPicPr>
          <p:cNvPr id="6" name="صورة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09649" y="6365311"/>
            <a:ext cx="481415" cy="303777"/>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905000" y="609600"/>
            <a:ext cx="6096000" cy="1143000"/>
          </a:xfrm>
        </p:spPr>
        <p:txBody>
          <a:bodyPr/>
          <a:lstStyle/>
          <a:p>
            <a:pPr algn="ctr" eaLnBrk="1" hangingPunct="1"/>
            <a:r>
              <a:rPr lang="ar-EG" dirty="0" smtClean="0"/>
              <a:t>حجارة من السماء</a:t>
            </a:r>
          </a:p>
        </p:txBody>
      </p:sp>
      <p:sp>
        <p:nvSpPr>
          <p:cNvPr id="3" name="Content Placeholder 2"/>
          <p:cNvSpPr>
            <a:spLocks noGrp="1"/>
          </p:cNvSpPr>
          <p:nvPr>
            <p:ph sz="half" idx="1"/>
          </p:nvPr>
        </p:nvSpPr>
        <p:spPr>
          <a:xfrm>
            <a:off x="1295400" y="1981200"/>
            <a:ext cx="3886200" cy="4495800"/>
          </a:xfrm>
          <a:solidFill>
            <a:schemeClr val="accent2"/>
          </a:solidFill>
        </p:spPr>
        <p:txBody>
          <a:bodyPr>
            <a:normAutofit lnSpcReduction="10000"/>
          </a:bodyPr>
          <a:lstStyle/>
          <a:p>
            <a:pPr algn="ctr" eaLnBrk="1" hangingPunct="1">
              <a:buFont typeface="Wingdings" pitchFamily="2" charset="2"/>
              <a:buNone/>
              <a:defRPr/>
            </a:pPr>
            <a:r>
              <a:rPr lang="ar-EG" sz="4800" dirty="0" smtClean="0"/>
              <a:t>{فَلَمَّا جَاء أَمْرُنَا جَعَلْنَا   عَالِيَهَا سَافِلَهَا وَأَمْطَرْنَا عَلَيْهَا </a:t>
            </a:r>
            <a:r>
              <a:rPr lang="ar-EG" sz="4800" dirty="0" smtClean="0">
                <a:solidFill>
                  <a:schemeClr val="tx2">
                    <a:lumMod val="75000"/>
                  </a:schemeClr>
                </a:solidFill>
              </a:rPr>
              <a:t>حِجَارَةً</a:t>
            </a:r>
            <a:r>
              <a:rPr lang="ar-EG" sz="4800" dirty="0" smtClean="0"/>
              <a:t> مِّن سِجِّيلٍ </a:t>
            </a:r>
            <a:r>
              <a:rPr lang="en-US" sz="4800" dirty="0" smtClean="0"/>
              <a:t> </a:t>
            </a:r>
            <a:r>
              <a:rPr lang="ar-EG" sz="4800" dirty="0" smtClean="0"/>
              <a:t>مَّنضُودٍ }هود 82</a:t>
            </a:r>
          </a:p>
        </p:txBody>
      </p:sp>
      <p:sp>
        <p:nvSpPr>
          <p:cNvPr id="4" name="Content Placeholder 3"/>
          <p:cNvSpPr>
            <a:spLocks noGrp="1"/>
          </p:cNvSpPr>
          <p:nvPr>
            <p:ph sz="half" idx="2"/>
          </p:nvPr>
        </p:nvSpPr>
        <p:spPr>
          <a:xfrm>
            <a:off x="5410200" y="1981200"/>
            <a:ext cx="3581400" cy="4267200"/>
          </a:xfrm>
        </p:spPr>
        <p:txBody>
          <a:bodyPr>
            <a:normAutofit lnSpcReduction="10000"/>
          </a:bodyPr>
          <a:lstStyle/>
          <a:p>
            <a:pPr algn="ctr" eaLnBrk="1" hangingPunct="1">
              <a:buFont typeface="Wingdings" pitchFamily="2" charset="2"/>
              <a:buNone/>
              <a:defRPr/>
            </a:pPr>
            <a:r>
              <a:rPr lang="ar-EG" sz="4000" dirty="0" smtClean="0">
                <a:solidFill>
                  <a:schemeClr val="accent2">
                    <a:lumMod val="75000"/>
                  </a:schemeClr>
                </a:solidFill>
              </a:rPr>
              <a:t>{وَإِذْ  قَالُواْ اللَّهُمَّ إِن كَانَ هَـذَا هُوَ  الْحَقَّ مِنْ  عِندِكَ   فَأَمْطِرْ عَلَيْنَا حِجَارَةً   مِّنَ السَّمَاءِ   أَوِ   ائْتِنَا بِعَذَابٍ   أَلِيمٍ }الأنفال32</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905000" y="609600"/>
            <a:ext cx="6096000" cy="1143000"/>
          </a:xfrm>
        </p:spPr>
        <p:txBody>
          <a:bodyPr/>
          <a:lstStyle/>
          <a:p>
            <a:pPr algn="ctr" eaLnBrk="1" hangingPunct="1"/>
            <a:r>
              <a:rPr lang="ar-EG" dirty="0" smtClean="0"/>
              <a:t>حجارة من السماء</a:t>
            </a:r>
          </a:p>
        </p:txBody>
      </p:sp>
      <p:sp>
        <p:nvSpPr>
          <p:cNvPr id="3" name="Content Placeholder 2"/>
          <p:cNvSpPr>
            <a:spLocks noGrp="1"/>
          </p:cNvSpPr>
          <p:nvPr>
            <p:ph sz="half" idx="1"/>
          </p:nvPr>
        </p:nvSpPr>
        <p:spPr>
          <a:xfrm>
            <a:off x="304800" y="1981200"/>
            <a:ext cx="4648200" cy="4114800"/>
          </a:xfrm>
          <a:solidFill>
            <a:schemeClr val="bg1">
              <a:lumMod val="95000"/>
            </a:schemeClr>
          </a:solidFill>
        </p:spPr>
        <p:txBody>
          <a:bodyPr>
            <a:normAutofit/>
          </a:bodyPr>
          <a:lstStyle/>
          <a:p>
            <a:pPr algn="r" eaLnBrk="1" hangingPunct="1">
              <a:buFont typeface="Wingdings" pitchFamily="2" charset="2"/>
              <a:buNone/>
              <a:defRPr/>
            </a:pPr>
            <a:r>
              <a:rPr lang="ar-EG" sz="4400" dirty="0" smtClean="0"/>
              <a:t>{لِنُرْسِلَ عَلَيْهِمْ </a:t>
            </a:r>
            <a:r>
              <a:rPr lang="ar-EG" sz="4400" dirty="0" smtClean="0">
                <a:solidFill>
                  <a:schemeClr val="tx2">
                    <a:lumMod val="75000"/>
                  </a:schemeClr>
                </a:solidFill>
              </a:rPr>
              <a:t>حِجَارَةً</a:t>
            </a:r>
            <a:r>
              <a:rPr lang="ar-EG" sz="4400" dirty="0" smtClean="0"/>
              <a:t> </a:t>
            </a:r>
            <a:endParaRPr lang="en-US" sz="4400" dirty="0" smtClean="0"/>
          </a:p>
          <a:p>
            <a:pPr algn="r" eaLnBrk="1" hangingPunct="1">
              <a:buFont typeface="Wingdings" pitchFamily="2" charset="2"/>
              <a:buNone/>
              <a:defRPr/>
            </a:pPr>
            <a:r>
              <a:rPr lang="en-US" sz="4400" dirty="0" smtClean="0"/>
              <a:t>    </a:t>
            </a:r>
            <a:r>
              <a:rPr lang="ar-EG" sz="4400" dirty="0" smtClean="0"/>
              <a:t>مِّن طِينٍ}الذاريات 33</a:t>
            </a:r>
          </a:p>
          <a:p>
            <a:pPr algn="r" eaLnBrk="1" hangingPunct="1">
              <a:buFont typeface="Wingdings" pitchFamily="2" charset="2"/>
              <a:buNone/>
              <a:defRPr/>
            </a:pPr>
            <a:endParaRPr lang="ar-EG" sz="4400" dirty="0" smtClean="0"/>
          </a:p>
          <a:p>
            <a:pPr algn="r" eaLnBrk="1" hangingPunct="1">
              <a:buFont typeface="Wingdings" pitchFamily="2" charset="2"/>
              <a:buNone/>
              <a:defRPr/>
            </a:pPr>
            <a:r>
              <a:rPr lang="ar-EG" sz="4400" dirty="0" smtClean="0"/>
              <a:t>{تَرْمِيهِم  بِ</a:t>
            </a:r>
            <a:r>
              <a:rPr lang="ar-EG" sz="4400" dirty="0" smtClean="0">
                <a:solidFill>
                  <a:schemeClr val="tx2">
                    <a:lumMod val="75000"/>
                  </a:schemeClr>
                </a:solidFill>
              </a:rPr>
              <a:t>حِجَارَةٍ </a:t>
            </a:r>
            <a:r>
              <a:rPr lang="ar-EG" sz="4400" dirty="0" smtClean="0"/>
              <a:t> مِّن سِجِّيلٍ } الفيل4</a:t>
            </a:r>
            <a:r>
              <a:rPr lang="en-US" sz="4400" dirty="0" smtClean="0"/>
              <a:t>  </a:t>
            </a:r>
            <a:endParaRPr lang="ar-EG" sz="4400" dirty="0" smtClean="0"/>
          </a:p>
        </p:txBody>
      </p:sp>
      <p:sp>
        <p:nvSpPr>
          <p:cNvPr id="4" name="Content Placeholder 3"/>
          <p:cNvSpPr>
            <a:spLocks noGrp="1"/>
          </p:cNvSpPr>
          <p:nvPr>
            <p:ph sz="half" idx="2"/>
          </p:nvPr>
        </p:nvSpPr>
        <p:spPr>
          <a:xfrm>
            <a:off x="5334000" y="1981200"/>
            <a:ext cx="3276600" cy="4114800"/>
          </a:xfrm>
          <a:solidFill>
            <a:schemeClr val="bg2">
              <a:lumMod val="90000"/>
            </a:schemeClr>
          </a:solidFill>
        </p:spPr>
        <p:txBody>
          <a:bodyPr>
            <a:normAutofit/>
          </a:bodyPr>
          <a:lstStyle/>
          <a:p>
            <a:pPr algn="r" eaLnBrk="1" hangingPunct="1">
              <a:buFont typeface="Wingdings" pitchFamily="2" charset="2"/>
              <a:buNone/>
              <a:defRPr/>
            </a:pPr>
            <a:r>
              <a:rPr lang="ar-EG" sz="4000" dirty="0" smtClean="0"/>
              <a:t>{فَجَعَلْنَا    عَالِيَهَا سَافِلَهَا   وَأَمْطَرْنَا عَلَيْهِمْ </a:t>
            </a:r>
            <a:r>
              <a:rPr lang="ar-EG" sz="4000" dirty="0" smtClean="0">
                <a:solidFill>
                  <a:schemeClr val="tx2">
                    <a:lumMod val="75000"/>
                  </a:schemeClr>
                </a:solidFill>
              </a:rPr>
              <a:t>حِجَارَةً</a:t>
            </a:r>
            <a:r>
              <a:rPr lang="ar-EG" sz="4000" dirty="0" smtClean="0"/>
              <a:t> مِّن سِجِّيلٍ}الحجر74</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71800" y="2286000"/>
            <a:ext cx="5791200" cy="3124200"/>
          </a:xfrm>
        </p:spPr>
        <p:txBody>
          <a:bodyPr/>
          <a:lstStyle/>
          <a:p>
            <a:pPr algn="ctr" eaLnBrk="1" hangingPunct="1">
              <a:defRPr/>
            </a:pPr>
            <a:r>
              <a:rPr lang="ar-EG" sz="9600" dirty="0" smtClean="0">
                <a:solidFill>
                  <a:schemeClr val="tx2">
                    <a:lumMod val="75000"/>
                  </a:schemeClr>
                </a:solidFill>
              </a:rPr>
              <a:t>   </a:t>
            </a:r>
            <a:r>
              <a:rPr lang="ar-EG" sz="13000" dirty="0" smtClean="0">
                <a:solidFill>
                  <a:schemeClr val="bg1"/>
                </a:solidFill>
              </a:rPr>
              <a:t>كسف</a:t>
            </a:r>
            <a:r>
              <a:rPr lang="ar-EG" sz="9600" dirty="0" smtClean="0">
                <a:solidFill>
                  <a:schemeClr val="bg1"/>
                </a:solidFill>
              </a:rPr>
              <a:t>  </a:t>
            </a:r>
          </a:p>
          <a:p>
            <a:pPr algn="ctr" eaLnBrk="1" hangingPunct="1">
              <a:defRPr/>
            </a:pPr>
            <a:r>
              <a:rPr lang="en-US" sz="4800" dirty="0" smtClean="0">
                <a:solidFill>
                  <a:schemeClr val="bg1"/>
                </a:solidFill>
              </a:rPr>
              <a:t>(</a:t>
            </a:r>
            <a:r>
              <a:rPr lang="ar-EG" sz="4800" dirty="0" smtClean="0">
                <a:solidFill>
                  <a:schemeClr val="bg1"/>
                </a:solidFill>
              </a:rPr>
              <a:t>(5 آيات</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pPr algn="ctr" eaLnBrk="1" hangingPunct="1"/>
            <a:r>
              <a:rPr lang="ar-EG" smtClean="0"/>
              <a:t>الحجارة كسف السماء</a:t>
            </a:r>
          </a:p>
        </p:txBody>
      </p:sp>
      <p:sp>
        <p:nvSpPr>
          <p:cNvPr id="3" name="Content Placeholder 2"/>
          <p:cNvSpPr>
            <a:spLocks noGrp="1"/>
          </p:cNvSpPr>
          <p:nvPr>
            <p:ph idx="1"/>
          </p:nvPr>
        </p:nvSpPr>
        <p:spPr>
          <a:xfrm>
            <a:off x="2743200" y="1981200"/>
            <a:ext cx="6172200" cy="4114800"/>
          </a:xfrm>
        </p:spPr>
        <p:txBody>
          <a:bodyPr>
            <a:normAutofit/>
          </a:bodyPr>
          <a:lstStyle/>
          <a:p>
            <a:pPr algn="r" eaLnBrk="1" hangingPunct="1">
              <a:buFont typeface="Wingdings" pitchFamily="2" charset="2"/>
              <a:buNone/>
              <a:defRPr/>
            </a:pPr>
            <a:r>
              <a:rPr lang="ar-EG" sz="6000" dirty="0" smtClean="0"/>
              <a:t>{أَوْ تُسْقِطَ السَّمَاء كَمَا زَعَمْتَ عَلَيْنَا </a:t>
            </a:r>
            <a:r>
              <a:rPr lang="ar-EG" sz="6000" dirty="0" smtClean="0">
                <a:solidFill>
                  <a:schemeClr val="tx2">
                    <a:lumMod val="75000"/>
                  </a:schemeClr>
                </a:solidFill>
              </a:rPr>
              <a:t>كِسَفاً</a:t>
            </a:r>
            <a:r>
              <a:rPr lang="ar-EG" sz="6000" dirty="0" smtClean="0"/>
              <a:t> أَوْ تَأْتِيَ بِاللّهِ وَ الْمَلآئِكَةِ قَبِيلاً }الإسراء92</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algn="ctr" eaLnBrk="1" hangingPunct="1"/>
            <a:r>
              <a:rPr lang="ar-EG" smtClean="0"/>
              <a:t>الحجارة كسف من السماء</a:t>
            </a:r>
          </a:p>
        </p:txBody>
      </p:sp>
      <p:sp>
        <p:nvSpPr>
          <p:cNvPr id="3" name="Content Placeholder 2"/>
          <p:cNvSpPr>
            <a:spLocks noGrp="1"/>
          </p:cNvSpPr>
          <p:nvPr>
            <p:ph idx="1"/>
          </p:nvPr>
        </p:nvSpPr>
        <p:spPr/>
        <p:txBody>
          <a:bodyPr/>
          <a:lstStyle/>
          <a:p>
            <a:pPr algn="r" eaLnBrk="1" hangingPunct="1">
              <a:defRPr/>
            </a:pPr>
            <a:r>
              <a:rPr lang="ar-EG" dirty="0" smtClean="0"/>
              <a:t> </a:t>
            </a:r>
            <a:r>
              <a:rPr lang="ar-EG" sz="6000" dirty="0" smtClean="0"/>
              <a:t>{أَوْ تُسْقِطَ السَّمَاء كَمَا زَعَمْتَ عَلَيْنَا </a:t>
            </a:r>
            <a:r>
              <a:rPr lang="ar-EG" sz="6000" dirty="0" smtClean="0">
                <a:solidFill>
                  <a:schemeClr val="tx2">
                    <a:lumMod val="75000"/>
                  </a:schemeClr>
                </a:solidFill>
              </a:rPr>
              <a:t>كِسَفاً</a:t>
            </a:r>
            <a:r>
              <a:rPr lang="ar-EG" sz="6000" dirty="0" smtClean="0"/>
              <a:t> أَوْ تَأْتِيَ بِاللّهِ  وَالْمَلآئِكَةِ قَبِيلاً }   الإسراء92</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ar-EG" smtClean="0"/>
              <a:t>الحجارة كسف من السماء</a:t>
            </a:r>
          </a:p>
        </p:txBody>
      </p:sp>
      <p:sp>
        <p:nvSpPr>
          <p:cNvPr id="3" name="Content Placeholder 2"/>
          <p:cNvSpPr>
            <a:spLocks noGrp="1"/>
          </p:cNvSpPr>
          <p:nvPr>
            <p:ph idx="1"/>
          </p:nvPr>
        </p:nvSpPr>
        <p:spPr>
          <a:xfrm>
            <a:off x="2514600" y="1981200"/>
            <a:ext cx="6400800" cy="4495800"/>
          </a:xfrm>
        </p:spPr>
        <p:txBody>
          <a:bodyPr>
            <a:normAutofit/>
          </a:bodyPr>
          <a:lstStyle/>
          <a:p>
            <a:pPr algn="r" eaLnBrk="1" hangingPunct="1">
              <a:buFont typeface="Wingdings" pitchFamily="2" charset="2"/>
              <a:buNone/>
              <a:defRPr/>
            </a:pPr>
            <a:r>
              <a:rPr lang="ar-EG" dirty="0" smtClean="0"/>
              <a:t> </a:t>
            </a:r>
            <a:r>
              <a:rPr lang="ar-EG" sz="4800" dirty="0" smtClean="0"/>
              <a:t>{أَفَلَمْ يَرَوْا إِلَى  مَا بَيْنَ  أَيْدِيهِمْ وَمَا خَلْفَهُم مِّنَ السَّمَاءِ وَالْأَرْضِ إِن نَّشَأْ نَخْسِفْ بِهِمُ  الْأَرْضَ أَوْ نُسْقِطْ عَلَيْهِمْ  </a:t>
            </a:r>
            <a:r>
              <a:rPr lang="ar-EG" sz="4800" dirty="0" smtClean="0">
                <a:solidFill>
                  <a:schemeClr val="tx2">
                    <a:lumMod val="75000"/>
                  </a:schemeClr>
                </a:solidFill>
              </a:rPr>
              <a:t>كِسَفاً </a:t>
            </a:r>
            <a:r>
              <a:rPr lang="ar-EG" sz="4800" dirty="0" smtClean="0"/>
              <a:t>مِّنَ  السَّمَاءِ إِنَّ فِي ذَلِكَ لَآيَةً لِّكُلِّ عَبْدٍ مُّنِيبٍ }سبأ9</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ar-EG" smtClean="0"/>
              <a:t>الحجارة كسف من السماء</a:t>
            </a:r>
          </a:p>
        </p:txBody>
      </p:sp>
      <p:sp>
        <p:nvSpPr>
          <p:cNvPr id="3" name="Content Placeholder 2"/>
          <p:cNvSpPr>
            <a:spLocks noGrp="1"/>
          </p:cNvSpPr>
          <p:nvPr>
            <p:ph idx="1"/>
          </p:nvPr>
        </p:nvSpPr>
        <p:spPr/>
        <p:txBody>
          <a:bodyPr/>
          <a:lstStyle/>
          <a:p>
            <a:pPr algn="ctr" eaLnBrk="1" hangingPunct="1">
              <a:buFont typeface="Wingdings" pitchFamily="2" charset="2"/>
              <a:buNone/>
              <a:defRPr/>
            </a:pPr>
            <a:r>
              <a:rPr lang="ar-EG" sz="5400" dirty="0" smtClean="0"/>
              <a:t>{وَإِن يَرَوْا </a:t>
            </a:r>
            <a:r>
              <a:rPr lang="ar-EG" sz="5400" dirty="0" smtClean="0">
                <a:solidFill>
                  <a:schemeClr val="tx2">
                    <a:lumMod val="75000"/>
                  </a:schemeClr>
                </a:solidFill>
              </a:rPr>
              <a:t>كِسْفاً</a:t>
            </a:r>
            <a:r>
              <a:rPr lang="ar-EG" sz="5400" dirty="0" smtClean="0"/>
              <a:t> مِّنَ  السَّمَاءِ سَاقِطاً   يَقُولُوا   سَحَابٌ مَّرْكُومٌ }   الطور44</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457200"/>
            <a:ext cx="6096000" cy="1143000"/>
          </a:xfrm>
        </p:spPr>
        <p:txBody>
          <a:bodyPr>
            <a:normAutofit/>
          </a:bodyPr>
          <a:lstStyle/>
          <a:p>
            <a:pPr algn="ctr" eaLnBrk="1" hangingPunct="1">
              <a:defRPr/>
            </a:pPr>
            <a:r>
              <a:rPr lang="ar-EG" sz="6600" dirty="0" smtClean="0">
                <a:solidFill>
                  <a:schemeClr val="tx2">
                    <a:lumMod val="75000"/>
                  </a:schemeClr>
                </a:solidFill>
              </a:rPr>
              <a:t>حجارة من الأرض</a:t>
            </a:r>
          </a:p>
        </p:txBody>
      </p:sp>
      <p:sp>
        <p:nvSpPr>
          <p:cNvPr id="3" name="Content Placeholder 2"/>
          <p:cNvSpPr>
            <a:spLocks noGrp="1"/>
          </p:cNvSpPr>
          <p:nvPr>
            <p:ph idx="1"/>
          </p:nvPr>
        </p:nvSpPr>
        <p:spPr>
          <a:xfrm>
            <a:off x="457200" y="1752600"/>
            <a:ext cx="8382000" cy="5105400"/>
          </a:xfrm>
        </p:spPr>
        <p:txBody>
          <a:bodyPr>
            <a:normAutofit/>
          </a:bodyPr>
          <a:lstStyle/>
          <a:p>
            <a:pPr algn="r" eaLnBrk="1" hangingPunct="1">
              <a:buFont typeface="Wingdings" pitchFamily="2" charset="2"/>
              <a:buNone/>
              <a:defRPr/>
            </a:pPr>
            <a:r>
              <a:rPr lang="ar-EG" sz="4400" dirty="0" smtClean="0"/>
              <a:t>{ثُمَّ  قَسَتْ  قُلُوبُكُم  مِّن بَعْدِ ذَلِكَ فَهِيَ ك</a:t>
            </a:r>
            <a:r>
              <a:rPr lang="ar-EG" sz="4400" dirty="0" smtClean="0">
                <a:solidFill>
                  <a:schemeClr val="tx2">
                    <a:lumMod val="75000"/>
                  </a:schemeClr>
                </a:solidFill>
              </a:rPr>
              <a:t>َالْحِجَارَةِ </a:t>
            </a:r>
            <a:r>
              <a:rPr lang="ar-EG" sz="4400" dirty="0" smtClean="0"/>
              <a:t> أَوْ أَشَدُّ   قَسْوَةً  وَإِنَّ  مِنَ الْحِجَارَةِ لَمَا يَتَفَجَّرُ  مِنْهُ الأَنْهَارُ وَإِنَّ مِنْهَا لَمَا يَشَّقَّقُ فَيَخْرُجُ مِنْهُ الْمَاء وَإِنَّ مِنْهَا لَمَا يَهْبِطُ مِنْ خَشْيَةِ اللّهِ وَمَا اللّهُ بِغَافِلٍ عَمَّا تَعْمَلُونَ }البقرة74</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7904" y="6342215"/>
            <a:ext cx="481415" cy="303777"/>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ctr" eaLnBrk="1" hangingPunct="1"/>
            <a:r>
              <a:rPr lang="ar-EG" smtClean="0"/>
              <a:t>السحاب</a:t>
            </a:r>
            <a:r>
              <a:rPr lang="en-US" smtClean="0"/>
              <a:t> </a:t>
            </a:r>
            <a:r>
              <a:rPr lang="ar-EG" smtClean="0"/>
              <a:t>كسف</a:t>
            </a:r>
          </a:p>
        </p:txBody>
      </p:sp>
      <p:sp>
        <p:nvSpPr>
          <p:cNvPr id="3" name="Content Placeholder 2"/>
          <p:cNvSpPr>
            <a:spLocks noGrp="1"/>
          </p:cNvSpPr>
          <p:nvPr>
            <p:ph idx="1"/>
          </p:nvPr>
        </p:nvSpPr>
        <p:spPr>
          <a:xfrm>
            <a:off x="2057400" y="1981200"/>
            <a:ext cx="6553200" cy="4114800"/>
          </a:xfrm>
        </p:spPr>
        <p:txBody>
          <a:bodyPr>
            <a:normAutofit/>
          </a:bodyPr>
          <a:lstStyle/>
          <a:p>
            <a:pPr algn="r" eaLnBrk="1" hangingPunct="1">
              <a:buFont typeface="Wingdings" pitchFamily="2" charset="2"/>
              <a:buNone/>
              <a:defRPr/>
            </a:pPr>
            <a:r>
              <a:rPr lang="ar-EG" dirty="0" smtClean="0"/>
              <a:t> </a:t>
            </a:r>
            <a:r>
              <a:rPr lang="ar-EG" sz="4400" dirty="0" smtClean="0"/>
              <a:t>{اللَّهُ  الَّذِي  يُرْسِلُ  الرِّيَاحَ  فَتُثِيرُ سَحَاباً فَيَبْسُطُهُ  فِي  السَّمَاء  كَيْفَ يَشَاءُ وَيَجْعَلُهُ  </a:t>
            </a:r>
            <a:r>
              <a:rPr lang="ar-EG" sz="4400" dirty="0" smtClean="0">
                <a:solidFill>
                  <a:schemeClr val="tx2">
                    <a:lumMod val="75000"/>
                  </a:schemeClr>
                </a:solidFill>
              </a:rPr>
              <a:t>كِسَفاً</a:t>
            </a:r>
            <a:r>
              <a:rPr lang="ar-EG" sz="4400" dirty="0" smtClean="0"/>
              <a:t>  فَتَرَى  الْوَدْقَ يَخْرُجُ مِنْ خِلَالِهِ فَإِذَا أَصَابَ بِهِ مَن يَشَاءُ مِنْ عِبَادِهِ إِذَا هُمْ يَسْتَبْشِرُونَ }الروم48</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ctrTitle"/>
          </p:nvPr>
        </p:nvSpPr>
        <p:spPr/>
        <p:txBody>
          <a:bodyPr/>
          <a:lstStyle/>
          <a:p>
            <a:pPr eaLnBrk="1" hangingPunct="1"/>
            <a:endParaRPr lang="ar-EG" smtClean="0"/>
          </a:p>
        </p:txBody>
      </p:sp>
      <p:sp>
        <p:nvSpPr>
          <p:cNvPr id="3" name="Subtitle 2"/>
          <p:cNvSpPr>
            <a:spLocks noGrp="1"/>
          </p:cNvSpPr>
          <p:nvPr>
            <p:ph type="subTitle" idx="1"/>
          </p:nvPr>
        </p:nvSpPr>
        <p:spPr>
          <a:xfrm>
            <a:off x="3200400" y="2743200"/>
            <a:ext cx="4572000" cy="3124200"/>
          </a:xfrm>
        </p:spPr>
        <p:txBody>
          <a:bodyPr/>
          <a:lstStyle/>
          <a:p>
            <a:pPr algn="ctr" eaLnBrk="1" hangingPunct="1">
              <a:defRPr/>
            </a:pPr>
            <a:r>
              <a:rPr lang="en-US" sz="9600" dirty="0" smtClean="0">
                <a:solidFill>
                  <a:schemeClr val="tx2">
                    <a:lumMod val="75000"/>
                  </a:schemeClr>
                </a:solidFill>
              </a:rPr>
              <a:t> </a:t>
            </a:r>
            <a:r>
              <a:rPr lang="ar-EG" sz="13000" dirty="0" smtClean="0">
                <a:solidFill>
                  <a:schemeClr val="tx2">
                    <a:lumMod val="75000"/>
                  </a:schemeClr>
                </a:solidFill>
              </a:rPr>
              <a:t>  صخر</a:t>
            </a:r>
          </a:p>
          <a:p>
            <a:pPr algn="ctr" eaLnBrk="1" hangingPunct="1">
              <a:defRPr/>
            </a:pPr>
            <a:r>
              <a:rPr lang="ar-EG" sz="5400" dirty="0" smtClean="0">
                <a:solidFill>
                  <a:schemeClr val="tx2">
                    <a:lumMod val="75000"/>
                  </a:schemeClr>
                </a:solidFill>
              </a:rPr>
              <a:t>(3 آيات)</a:t>
            </a:r>
          </a:p>
          <a:p>
            <a:pPr algn="ctr" eaLnBrk="1" hangingPunct="1">
              <a:defRPr/>
            </a:pPr>
            <a:endParaRPr lang="ar-EG" sz="9600" dirty="0" smtClean="0">
              <a:solidFill>
                <a:schemeClr val="tx2">
                  <a:lumMod val="75000"/>
                </a:schemeClr>
              </a:solidFill>
            </a:endParaRPr>
          </a:p>
          <a:p>
            <a:pPr algn="ctr" eaLnBrk="1" hangingPunct="1">
              <a:defRPr/>
            </a:pPr>
            <a:endParaRPr lang="ar-EG" sz="9600" dirty="0" smtClean="0">
              <a:solidFill>
                <a:schemeClr val="tx2">
                  <a:lumMod val="75000"/>
                </a:schemeClr>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228600"/>
            <a:ext cx="8153400" cy="2124075"/>
          </a:xfrm>
          <a:prstGeom prst="rect">
            <a:avLst/>
          </a:prstGeom>
        </p:spPr>
        <p:txBody>
          <a:bodyPr>
            <a:spAutoFit/>
          </a:bodyPr>
          <a:lstStyle/>
          <a:p>
            <a:pPr algn="just" rtl="1">
              <a:defRPr/>
            </a:pPr>
            <a:r>
              <a:rPr lang="ar-EG" dirty="0"/>
              <a:t> </a:t>
            </a:r>
            <a:r>
              <a:rPr lang="ar-EG" sz="4400" dirty="0">
                <a:solidFill>
                  <a:schemeClr val="tx2">
                    <a:lumMod val="75000"/>
                  </a:schemeClr>
                </a:solidFill>
              </a:rPr>
              <a:t>{قَالَ أَرَأَيْتَ إِذْ أَوَيْنَا إِلَى </a:t>
            </a:r>
            <a:r>
              <a:rPr lang="ar-EG" sz="4400" dirty="0">
                <a:solidFill>
                  <a:srgbClr val="FF0000"/>
                </a:solidFill>
              </a:rPr>
              <a:t>الصَّخْرَةِ</a:t>
            </a:r>
            <a:r>
              <a:rPr lang="ar-EG" sz="4400" dirty="0">
                <a:solidFill>
                  <a:schemeClr val="tx2">
                    <a:lumMod val="75000"/>
                  </a:schemeClr>
                </a:solidFill>
              </a:rPr>
              <a:t> فَإِنِّي نَسِيتُ الْحُوتَ وَمَا أَنسَانِيهُ إِلَّا الشَّيْطَانُ أَنْ أَذْكُرَهُ وَاتَّخَذَ سَبِيلَهُ فِي الْبَحْرِ عَجَباً }الكهف63</a:t>
            </a:r>
          </a:p>
        </p:txBody>
      </p:sp>
      <p:sp>
        <p:nvSpPr>
          <p:cNvPr id="33795" name="Rectangle 2"/>
          <p:cNvSpPr>
            <a:spLocks noChangeArrowheads="1"/>
          </p:cNvSpPr>
          <p:nvPr/>
        </p:nvSpPr>
        <p:spPr bwMode="auto">
          <a:xfrm>
            <a:off x="0" y="2481263"/>
            <a:ext cx="9144000" cy="2554287"/>
          </a:xfrm>
          <a:prstGeom prst="rect">
            <a:avLst/>
          </a:prstGeom>
          <a:noFill/>
          <a:ln w="9525">
            <a:noFill/>
            <a:miter lim="800000"/>
            <a:headEnd/>
            <a:tailEnd/>
          </a:ln>
        </p:spPr>
        <p:txBody>
          <a:bodyPr>
            <a:spAutoFit/>
          </a:bodyPr>
          <a:lstStyle/>
          <a:p>
            <a:pPr algn="just" rtl="1"/>
            <a:r>
              <a:rPr lang="ar-EG"/>
              <a:t> </a:t>
            </a:r>
          </a:p>
          <a:p>
            <a:pPr algn="just" rtl="1"/>
            <a:r>
              <a:rPr lang="ar-EG"/>
              <a:t>{يَا بُنَيَّ إِنَّهَا إِن تَكُ مِثْقَالَ حَبَّةٍ مِّنْ خَرْدَلٍ فَتَكُن فِي </a:t>
            </a:r>
            <a:r>
              <a:rPr lang="ar-EG">
                <a:solidFill>
                  <a:srgbClr val="FF0000"/>
                </a:solidFill>
              </a:rPr>
              <a:t>صَخْرَةٍ</a:t>
            </a:r>
            <a:r>
              <a:rPr lang="ar-EG"/>
              <a:t> أَوْ فِي السَّمَاوَاتِ أَوْ فِي الْأَرْضِ يَأْتِ بِهَا اللَّهُ إِنَّ اللَّهَ لَطِيفٌ خَبِيرٌ }لقمان16</a:t>
            </a:r>
          </a:p>
        </p:txBody>
      </p:sp>
      <p:sp>
        <p:nvSpPr>
          <p:cNvPr id="4" name="Rectangle 3"/>
          <p:cNvSpPr/>
          <p:nvPr/>
        </p:nvSpPr>
        <p:spPr>
          <a:xfrm>
            <a:off x="25458" y="4246840"/>
            <a:ext cx="9144000" cy="1446213"/>
          </a:xfrm>
          <a:prstGeom prst="rect">
            <a:avLst/>
          </a:prstGeom>
        </p:spPr>
        <p:txBody>
          <a:bodyPr>
            <a:spAutoFit/>
          </a:bodyPr>
          <a:lstStyle/>
          <a:p>
            <a:pPr algn="r" rtl="1">
              <a:defRPr/>
            </a:pPr>
            <a:endParaRPr lang="ar-EG" sz="4400" dirty="0">
              <a:solidFill>
                <a:schemeClr val="tx2">
                  <a:lumMod val="75000"/>
                </a:schemeClr>
              </a:solidFill>
            </a:endParaRPr>
          </a:p>
          <a:p>
            <a:pPr algn="r" rtl="1">
              <a:defRPr/>
            </a:pPr>
            <a:r>
              <a:rPr lang="ar-EG" sz="4400" dirty="0">
                <a:solidFill>
                  <a:schemeClr val="tx2">
                    <a:lumMod val="75000"/>
                  </a:schemeClr>
                </a:solidFill>
              </a:rPr>
              <a:t>{وَثَمُودَ الَّذِينَ جَابُوا </a:t>
            </a:r>
            <a:r>
              <a:rPr lang="ar-EG" sz="4400" dirty="0">
                <a:solidFill>
                  <a:srgbClr val="FF0000"/>
                </a:solidFill>
              </a:rPr>
              <a:t>الصَّخْرَ</a:t>
            </a:r>
            <a:r>
              <a:rPr lang="ar-EG" sz="4400" dirty="0">
                <a:solidFill>
                  <a:schemeClr val="tx2">
                    <a:lumMod val="75000"/>
                  </a:schemeClr>
                </a:solidFill>
              </a:rPr>
              <a:t> بِالْوَادِ }الفجر9</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
          <p:cNvSpPr>
            <a:spLocks noChangeArrowheads="1"/>
          </p:cNvSpPr>
          <p:nvPr/>
        </p:nvSpPr>
        <p:spPr bwMode="auto">
          <a:xfrm>
            <a:off x="0" y="1295400"/>
            <a:ext cx="9144000" cy="2124075"/>
          </a:xfrm>
          <a:prstGeom prst="rect">
            <a:avLst/>
          </a:prstGeom>
          <a:noFill/>
          <a:ln w="9525">
            <a:noFill/>
            <a:miter lim="800000"/>
            <a:headEnd/>
            <a:tailEnd/>
          </a:ln>
        </p:spPr>
        <p:txBody>
          <a:bodyPr>
            <a:spAutoFit/>
          </a:bodyPr>
          <a:lstStyle/>
          <a:p>
            <a:r>
              <a:rPr lang="ar-EG"/>
              <a:t> </a:t>
            </a:r>
            <a:r>
              <a:rPr lang="ar-EG" sz="4400"/>
              <a:t>{فَعَسَى رَبِّي أَن يُؤْتِيَنِ خَيْراً مِّن جَنَّتِكَ وَيُرْسِلَ عَلَيْهَا حُسْبَاناً مِّنَ السَّمَاءِ فَتُصْبِحَ صَعِيداً زَلَقاً } الكهف40</a:t>
            </a:r>
          </a:p>
        </p:txBody>
      </p:sp>
      <p:pic>
        <p:nvPicPr>
          <p:cNvPr id="34819" name="Picture 3" descr="Hale-Bopp_March7"/>
          <p:cNvPicPr>
            <a:picLocks noChangeAspect="1" noChangeArrowheads="1"/>
          </p:cNvPicPr>
          <p:nvPr/>
        </p:nvPicPr>
        <p:blipFill>
          <a:blip r:embed="rId2"/>
          <a:srcRect/>
          <a:stretch>
            <a:fillRect/>
          </a:stretch>
        </p:blipFill>
        <p:spPr bwMode="auto">
          <a:xfrm>
            <a:off x="3276600" y="3409950"/>
            <a:ext cx="5791200" cy="3448050"/>
          </a:xfrm>
          <a:prstGeom prst="rect">
            <a:avLst/>
          </a:prstGeom>
          <a:noFill/>
          <a:ln w="9525">
            <a:noFill/>
            <a:miter lim="800000"/>
            <a:headEnd/>
            <a:tailEnd/>
          </a:ln>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pPr algn="ctr"/>
            <a:r>
              <a:rPr lang="ar-EG" smtClean="0">
                <a:solidFill>
                  <a:srgbClr val="FFFF00"/>
                </a:solidFill>
              </a:rPr>
              <a:t>حاصب</a:t>
            </a:r>
          </a:p>
        </p:txBody>
      </p:sp>
      <p:sp>
        <p:nvSpPr>
          <p:cNvPr id="35843" name="Content Placeholder 2"/>
          <p:cNvSpPr>
            <a:spLocks noGrp="1"/>
          </p:cNvSpPr>
          <p:nvPr>
            <p:ph idx="1"/>
          </p:nvPr>
        </p:nvSpPr>
        <p:spPr>
          <a:xfrm>
            <a:off x="2819400" y="1981200"/>
            <a:ext cx="6096000" cy="4876800"/>
          </a:xfrm>
        </p:spPr>
        <p:txBody>
          <a:bodyPr>
            <a:normAutofit/>
          </a:bodyPr>
          <a:lstStyle/>
          <a:p>
            <a:pPr algn="just" rtl="1"/>
            <a:r>
              <a:rPr lang="ar-EG" sz="4400" smtClean="0"/>
              <a:t>{فَكُلّاً أَخَذْنَا بِذَنبِهِ فَمِنْهُم مَّنْ أَرْسَلْنَا عَلَيْهِ حَاصِباً وَمِنْهُم مَّنْ أَخَذَتْهُ الصَّيْحَةُ وَمِنْهُم مَّنْ خَسَفْنَا بِهِ الْأَرْضَ وَمِنْهُم مَّنْ أَغْرَقْنَا وَمَا كَانَ اللَّهُ لِيَظْلِمَهُمْ وَلَكِن كَانُوا أَنفُسَهُمْ يَظْلِمُونَ }العنكبوت40</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1219200" y="609600"/>
            <a:ext cx="6096000" cy="1143000"/>
          </a:xfrm>
        </p:spPr>
        <p:txBody>
          <a:bodyPr/>
          <a:lstStyle/>
          <a:p>
            <a:pPr algn="ctr"/>
            <a:r>
              <a:rPr lang="ar-EG" smtClean="0"/>
              <a:t> حاصب</a:t>
            </a:r>
            <a:r>
              <a:rPr lang="en-US" smtClean="0"/>
              <a:t>-</a:t>
            </a:r>
            <a:r>
              <a:rPr lang="ar-EG" smtClean="0"/>
              <a:t>جانب البر</a:t>
            </a:r>
          </a:p>
        </p:txBody>
      </p:sp>
      <p:sp>
        <p:nvSpPr>
          <p:cNvPr id="36867" name="Content Placeholder 2"/>
          <p:cNvSpPr>
            <a:spLocks noGrp="1"/>
          </p:cNvSpPr>
          <p:nvPr>
            <p:ph sz="half" idx="1"/>
          </p:nvPr>
        </p:nvSpPr>
        <p:spPr>
          <a:xfrm>
            <a:off x="6705600" y="1981200"/>
            <a:ext cx="2438400" cy="4876800"/>
          </a:xfrm>
        </p:spPr>
        <p:txBody>
          <a:bodyPr>
            <a:normAutofit/>
          </a:bodyPr>
          <a:lstStyle/>
          <a:p>
            <a:pPr algn="just" rtl="1"/>
            <a:r>
              <a:rPr lang="ar-EG" sz="3600" b="1" smtClean="0">
                <a:solidFill>
                  <a:srgbClr val="FFFF00"/>
                </a:solidFill>
              </a:rPr>
              <a:t>{أَفَأَمِنتُمْ أَن يَخْسِفَ بِكُمْ جَانِبَ الْبَرِّ أَوْ يُرْسِلَ عَلَيْكُمْ حَاصِباً ثُمَّ لاَ تَجِدُواْ لَكُمْ وَكِيلاً} الإسراء68</a:t>
            </a:r>
          </a:p>
        </p:txBody>
      </p:sp>
      <p:pic>
        <p:nvPicPr>
          <p:cNvPr id="36868" name="Picture 7" descr="clark13"/>
          <p:cNvPicPr>
            <a:picLocks noChangeAspect="1" noChangeArrowheads="1"/>
          </p:cNvPicPr>
          <p:nvPr/>
        </p:nvPicPr>
        <p:blipFill>
          <a:blip r:embed="rId2"/>
          <a:srcRect/>
          <a:stretch>
            <a:fillRect/>
          </a:stretch>
        </p:blipFill>
        <p:spPr bwMode="auto">
          <a:xfrm>
            <a:off x="0" y="1981200"/>
            <a:ext cx="6553200" cy="3808413"/>
          </a:xfrm>
          <a:prstGeom prst="rect">
            <a:avLst/>
          </a:prstGeom>
          <a:solidFill>
            <a:schemeClr val="accent1"/>
          </a:solidFill>
          <a:ln w="9525">
            <a:solidFill>
              <a:srgbClr val="F9321D"/>
            </a:solidFill>
            <a:miter lim="800000"/>
            <a:headEnd/>
            <a:tailEnd/>
          </a:ln>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endParaRPr lang="ar-EG" smtClean="0"/>
          </a:p>
        </p:txBody>
      </p:sp>
      <p:sp>
        <p:nvSpPr>
          <p:cNvPr id="37891" name="Content Placeholder 2"/>
          <p:cNvSpPr>
            <a:spLocks noGrp="1"/>
          </p:cNvSpPr>
          <p:nvPr>
            <p:ph sz="half" idx="1"/>
          </p:nvPr>
        </p:nvSpPr>
        <p:spPr>
          <a:xfrm>
            <a:off x="1143000" y="1981200"/>
            <a:ext cx="4648200" cy="3048000"/>
          </a:xfrm>
        </p:spPr>
        <p:txBody>
          <a:bodyPr>
            <a:normAutofit/>
          </a:bodyPr>
          <a:lstStyle/>
          <a:p>
            <a:pPr algn="just" rtl="1"/>
            <a:r>
              <a:rPr lang="ar-EG" smtClean="0"/>
              <a:t> </a:t>
            </a:r>
            <a:r>
              <a:rPr lang="ar-EG" sz="4400" smtClean="0"/>
              <a:t>{أَمْ أَمِنتُم مَّن فِي السَّمَاء أَن يُرْسِلَ عَلَيْكُمْ </a:t>
            </a:r>
            <a:r>
              <a:rPr lang="ar-EG" sz="4400" smtClean="0">
                <a:solidFill>
                  <a:srgbClr val="FF0000"/>
                </a:solidFill>
              </a:rPr>
              <a:t>حَاصِباً</a:t>
            </a:r>
            <a:r>
              <a:rPr lang="ar-EG" sz="4400" smtClean="0"/>
              <a:t> فَسَتَعْلَمُونَ كَيْفَ نَذِيرِ }الملك17</a:t>
            </a:r>
          </a:p>
        </p:txBody>
      </p:sp>
      <p:sp>
        <p:nvSpPr>
          <p:cNvPr id="37892" name="Content Placeholder 3"/>
          <p:cNvSpPr>
            <a:spLocks noGrp="1"/>
          </p:cNvSpPr>
          <p:nvPr>
            <p:ph sz="half" idx="2"/>
          </p:nvPr>
        </p:nvSpPr>
        <p:spPr/>
        <p:txBody>
          <a:bodyPr>
            <a:normAutofit/>
          </a:bodyPr>
          <a:lstStyle/>
          <a:p>
            <a:pPr algn="just" rtl="1"/>
            <a:r>
              <a:rPr lang="ar-EG" smtClean="0"/>
              <a:t> </a:t>
            </a:r>
            <a:r>
              <a:rPr lang="ar-EG" sz="4000" smtClean="0">
                <a:solidFill>
                  <a:srgbClr val="FFFF00"/>
                </a:solidFill>
              </a:rPr>
              <a:t>{إِنَّا أَرْسَلْنَا عَلَيْهِمْ </a:t>
            </a:r>
            <a:r>
              <a:rPr lang="ar-EG" sz="4000" smtClean="0">
                <a:solidFill>
                  <a:srgbClr val="FF0000"/>
                </a:solidFill>
              </a:rPr>
              <a:t>حَاصِبا</a:t>
            </a:r>
            <a:r>
              <a:rPr lang="ar-EG" sz="4000" smtClean="0">
                <a:solidFill>
                  <a:srgbClr val="FFFF00"/>
                </a:solidFill>
              </a:rPr>
              <a:t>ً إِلَّا آلَ لُوطٍ نَّجَّيْنَاهُم بِسَحَرٍ }القمر</a:t>
            </a:r>
            <a:r>
              <a:rPr lang="ar-EG" sz="3600" smtClean="0"/>
              <a:t>34</a:t>
            </a:r>
          </a:p>
        </p:txBody>
      </p:sp>
      <p:pic>
        <p:nvPicPr>
          <p:cNvPr id="5" name="صورة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ChangeArrowheads="1"/>
          </p:cNvSpPr>
          <p:nvPr/>
        </p:nvSpPr>
        <p:spPr bwMode="auto">
          <a:xfrm>
            <a:off x="0" y="0"/>
            <a:ext cx="9144000" cy="6002338"/>
          </a:xfrm>
          <a:prstGeom prst="rect">
            <a:avLst/>
          </a:prstGeom>
          <a:noFill/>
          <a:ln w="9525">
            <a:noFill/>
            <a:miter lim="800000"/>
            <a:headEnd/>
            <a:tailEnd/>
          </a:ln>
        </p:spPr>
        <p:txBody>
          <a:bodyPr anchor="ctr">
            <a:spAutoFit/>
          </a:bodyPr>
          <a:lstStyle/>
          <a:p>
            <a:pPr rtl="1" eaLnBrk="0" hangingPunct="0"/>
            <a:r>
              <a:rPr lang="ar-EG" sz="6000" b="1">
                <a:solidFill>
                  <a:srgbClr val="FFFF00"/>
                </a:solidFill>
                <a:latin typeface="Calibri" pitchFamily="34" charset="0"/>
                <a:ea typeface="Times New Roman" pitchFamily="18" charset="0"/>
                <a:cs typeface="Arial" pitchFamily="34" charset="0"/>
              </a:rPr>
              <a:t>المعجزة الكبرى</a:t>
            </a:r>
            <a:endParaRPr lang="en-US" sz="6000" b="1">
              <a:solidFill>
                <a:srgbClr val="FFFF00"/>
              </a:solidFill>
              <a:ea typeface="Times New Roman" pitchFamily="18" charset="0"/>
              <a:cs typeface="Arial" pitchFamily="34" charset="0"/>
            </a:endParaRPr>
          </a:p>
          <a:p>
            <a:pPr algn="justLow" rtl="1" eaLnBrk="0" hangingPunct="0"/>
            <a:r>
              <a:rPr lang="ar-EG" sz="5400" b="1">
                <a:solidFill>
                  <a:srgbClr val="FF0000"/>
                </a:solidFill>
                <a:latin typeface="Calibri" pitchFamily="34" charset="0"/>
                <a:ea typeface="Times New Roman" pitchFamily="18" charset="0"/>
                <a:cs typeface="Arial" pitchFamily="34" charset="0"/>
              </a:rPr>
              <a:t>{وَأَنَّا لَمَسْنَا السَّمَاء فَوَجَدْنَاهَا مُلِئَتْ حَرَساً شَدِيداً وَشُهُباً }الجن8</a:t>
            </a:r>
            <a:endParaRPr lang="en-US" sz="5400"/>
          </a:p>
          <a:p>
            <a:pPr algn="justLow" rtl="1" eaLnBrk="0" hangingPunct="0"/>
            <a:r>
              <a:rPr lang="ar-EG" sz="5400">
                <a:latin typeface="Calibri" pitchFamily="34" charset="0"/>
                <a:cs typeface="Arial" pitchFamily="34" charset="0"/>
              </a:rPr>
              <a:t>قال الجن (وأنا لمسنا السماء) رمنا استراق السمع (فوجدناها ملئت حرسا) من الملائكة (شديدا وشهبا) </a:t>
            </a:r>
            <a:r>
              <a:rPr lang="ar-EG" sz="5400">
                <a:solidFill>
                  <a:srgbClr val="FFFF00"/>
                </a:solidFill>
                <a:latin typeface="Calibri" pitchFamily="34" charset="0"/>
                <a:cs typeface="Arial" pitchFamily="34" charset="0"/>
              </a:rPr>
              <a:t>نجوما محرقة </a:t>
            </a:r>
            <a:r>
              <a:rPr lang="ar-EG" sz="5400">
                <a:latin typeface="Calibri" pitchFamily="34" charset="0"/>
                <a:cs typeface="Arial" pitchFamily="34" charset="0"/>
              </a:rPr>
              <a:t>وذلك لما بعث النبي صلى الله عليه وسلم</a:t>
            </a:r>
            <a:endParaRPr lang="ar-EG" sz="5400">
              <a:cs typeface="Times New Roman" pitchFamily="18" charset="0"/>
            </a:endParaRP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1"/>
          <p:cNvSpPr>
            <a:spLocks noChangeArrowheads="1"/>
          </p:cNvSpPr>
          <p:nvPr/>
        </p:nvSpPr>
        <p:spPr bwMode="auto">
          <a:xfrm>
            <a:off x="0" y="228600"/>
            <a:ext cx="9144000" cy="6186488"/>
          </a:xfrm>
          <a:prstGeom prst="rect">
            <a:avLst/>
          </a:prstGeom>
          <a:noFill/>
          <a:ln w="9525">
            <a:noFill/>
            <a:miter lim="800000"/>
            <a:headEnd/>
            <a:tailEnd/>
          </a:ln>
          <a:effectLst/>
        </p:spPr>
        <p:txBody>
          <a:bodyPr anchor="ctr">
            <a:spAutoFit/>
          </a:bodyPr>
          <a:lstStyle/>
          <a:p>
            <a:pPr rtl="1" eaLnBrk="0" hangingPunct="0">
              <a:defRPr/>
            </a:pPr>
            <a:r>
              <a:rPr lang="ar-EG" sz="4400" b="1" dirty="0">
                <a:solidFill>
                  <a:srgbClr val="FF0000"/>
                </a:solidFill>
                <a:latin typeface="Calibri" pitchFamily="34" charset="0"/>
                <a:ea typeface="Times New Roman" pitchFamily="18" charset="0"/>
                <a:cs typeface="Arial" pitchFamily="34" charset="0"/>
              </a:rPr>
              <a:t>متى أكتشف حزام الأستيرويد؟</a:t>
            </a:r>
            <a:endParaRPr lang="en-US" sz="4400" b="1" dirty="0"/>
          </a:p>
          <a:p>
            <a:pPr algn="justLow" rtl="1" eaLnBrk="0" hangingPunct="0">
              <a:defRPr/>
            </a:pPr>
            <a:r>
              <a:rPr lang="ar-EG" sz="4400" dirty="0">
                <a:solidFill>
                  <a:schemeClr val="tx2">
                    <a:lumMod val="75000"/>
                  </a:schemeClr>
                </a:solidFill>
                <a:latin typeface="Calibri" pitchFamily="34" charset="0"/>
                <a:ea typeface="Times New Roman" pitchFamily="18" charset="0"/>
                <a:cs typeface="Arial" pitchFamily="34" charset="0"/>
              </a:rPr>
              <a:t>يعد اكتشاف ذلك الشىء المتواجد بين كوكب المريخ  وكوكب المشترى فى 1/1/1801 أشهر كشف فلكى منذ اكتشاف كوكب أورانوس </a:t>
            </a:r>
            <a:r>
              <a:rPr lang="en-US" sz="4400" dirty="0">
                <a:solidFill>
                  <a:schemeClr val="tx2">
                    <a:lumMod val="75000"/>
                  </a:schemeClr>
                </a:solidFill>
                <a:latin typeface="Calibri" pitchFamily="34" charset="0"/>
                <a:ea typeface="Times New Roman" pitchFamily="18" charset="0"/>
                <a:cs typeface="Arial" pitchFamily="34" charset="0"/>
              </a:rPr>
              <a:t>(Uranus)</a:t>
            </a:r>
            <a:r>
              <a:rPr lang="ar-EG" sz="4400" dirty="0">
                <a:solidFill>
                  <a:schemeClr val="tx2">
                    <a:lumMod val="75000"/>
                  </a:schemeClr>
                </a:solidFill>
                <a:latin typeface="Calibri" pitchFamily="34" charset="0"/>
                <a:ea typeface="Times New Roman" pitchFamily="18" charset="0"/>
                <a:cs typeface="Arial" pitchFamily="34" charset="0"/>
              </a:rPr>
              <a:t> فى عام 1781. وقد اكتشفه </a:t>
            </a:r>
            <a:r>
              <a:rPr lang="en-US" sz="4400" dirty="0">
                <a:solidFill>
                  <a:schemeClr val="tx2">
                    <a:lumMod val="75000"/>
                  </a:schemeClr>
                </a:solidFill>
                <a:latin typeface="Calibri" pitchFamily="34" charset="0"/>
                <a:ea typeface="Times New Roman" pitchFamily="18" charset="0"/>
                <a:cs typeface="Arial" pitchFamily="34" charset="0"/>
              </a:rPr>
              <a:t>(Giuseppe Piazzi)</a:t>
            </a:r>
            <a:r>
              <a:rPr lang="ar-EG" sz="4400" dirty="0">
                <a:solidFill>
                  <a:schemeClr val="tx2">
                    <a:lumMod val="75000"/>
                  </a:schemeClr>
                </a:solidFill>
                <a:latin typeface="Calibri" pitchFamily="34" charset="0"/>
                <a:ea typeface="Times New Roman" pitchFamily="18" charset="0"/>
                <a:cs typeface="Arial" pitchFamily="34" charset="0"/>
              </a:rPr>
              <a:t> من مرصد باليرمو </a:t>
            </a:r>
            <a:r>
              <a:rPr lang="en-US" sz="4400" dirty="0">
                <a:solidFill>
                  <a:schemeClr val="tx2">
                    <a:lumMod val="75000"/>
                  </a:schemeClr>
                </a:solidFill>
                <a:latin typeface="Calibri" pitchFamily="34" charset="0"/>
                <a:ea typeface="Times New Roman" pitchFamily="18" charset="0"/>
                <a:cs typeface="Arial" pitchFamily="34" charset="0"/>
              </a:rPr>
              <a:t>(Palermo Observatory)</a:t>
            </a:r>
            <a:r>
              <a:rPr lang="ar-EG" sz="4400" dirty="0">
                <a:solidFill>
                  <a:schemeClr val="tx2">
                    <a:lumMod val="75000"/>
                  </a:schemeClr>
                </a:solidFill>
                <a:latin typeface="Calibri" pitchFamily="34" charset="0"/>
                <a:ea typeface="Times New Roman" pitchFamily="18" charset="0"/>
                <a:cs typeface="Arial" pitchFamily="34" charset="0"/>
              </a:rPr>
              <a:t> فى سسلى </a:t>
            </a:r>
            <a:r>
              <a:rPr lang="en-US" sz="4400" dirty="0">
                <a:solidFill>
                  <a:schemeClr val="tx2">
                    <a:lumMod val="75000"/>
                  </a:schemeClr>
                </a:solidFill>
                <a:latin typeface="Calibri" pitchFamily="34" charset="0"/>
                <a:ea typeface="Times New Roman" pitchFamily="18" charset="0"/>
                <a:cs typeface="Arial" pitchFamily="34" charset="0"/>
              </a:rPr>
              <a:t>(Sicily)</a:t>
            </a:r>
            <a:r>
              <a:rPr lang="ar-EG" sz="4400" dirty="0">
                <a:solidFill>
                  <a:schemeClr val="tx2">
                    <a:lumMod val="75000"/>
                  </a:schemeClr>
                </a:solidFill>
                <a:latin typeface="Calibri" pitchFamily="34" charset="0"/>
                <a:ea typeface="Times New Roman" pitchFamily="18" charset="0"/>
                <a:cs typeface="Arial" pitchFamily="34" charset="0"/>
              </a:rPr>
              <a:t>, وبعد الاختلاف بين الفرنسيين والألمان  على تسميته أطلق عليه اسم  أستيرويد </a:t>
            </a:r>
            <a:r>
              <a:rPr lang="en-US" sz="4400" dirty="0">
                <a:solidFill>
                  <a:schemeClr val="tx2">
                    <a:lumMod val="75000"/>
                  </a:schemeClr>
                </a:solidFill>
                <a:latin typeface="Calibri" pitchFamily="34" charset="0"/>
                <a:ea typeface="Times New Roman" pitchFamily="18" charset="0"/>
                <a:cs typeface="Arial" pitchFamily="34" charset="0"/>
              </a:rPr>
              <a:t>(Asteroid)</a:t>
            </a:r>
            <a:endParaRPr lang="en-US" sz="4400" dirty="0">
              <a:solidFill>
                <a:schemeClr val="tx2">
                  <a:lumMod val="75000"/>
                </a:schemeClr>
              </a:solidFill>
              <a:cs typeface="Times New Roman" pitchFamily="18" charset="0"/>
            </a:endParaRP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685800" y="304800"/>
            <a:ext cx="7696200" cy="1143000"/>
          </a:xfrm>
        </p:spPr>
        <p:txBody>
          <a:bodyPr/>
          <a:lstStyle/>
          <a:p>
            <a:pPr algn="ctr"/>
            <a:r>
              <a:rPr lang="ar-EG" smtClean="0">
                <a:solidFill>
                  <a:srgbClr val="FFFF00"/>
                </a:solidFill>
              </a:rPr>
              <a:t>حزام الحجارة</a:t>
            </a:r>
          </a:p>
        </p:txBody>
      </p:sp>
      <p:sp>
        <p:nvSpPr>
          <p:cNvPr id="40963" name="Content Placeholder 2"/>
          <p:cNvSpPr>
            <a:spLocks noGrp="1"/>
          </p:cNvSpPr>
          <p:nvPr>
            <p:ph idx="1"/>
          </p:nvPr>
        </p:nvSpPr>
        <p:spPr>
          <a:xfrm>
            <a:off x="1219200" y="1524000"/>
            <a:ext cx="7924800" cy="5105400"/>
          </a:xfrm>
        </p:spPr>
        <p:txBody>
          <a:bodyPr/>
          <a:lstStyle/>
          <a:p>
            <a:pPr algn="just" rtl="1"/>
            <a:r>
              <a:rPr lang="ar-EG" sz="3600" smtClean="0">
                <a:solidFill>
                  <a:srgbClr val="FF9966"/>
                </a:solidFill>
              </a:rPr>
              <a:t>ويمتلئ ذلك الحزام بأجسام عديدة غير منتظمة الشكل يطلق عليها الأسترويدات أو الكواكب الصغرى </a:t>
            </a:r>
            <a:r>
              <a:rPr lang="en-US" sz="3600" smtClean="0">
                <a:solidFill>
                  <a:srgbClr val="FF9966"/>
                </a:solidFill>
              </a:rPr>
              <a:t>(protoplanets or minor planets) </a:t>
            </a:r>
            <a:r>
              <a:rPr lang="ar-EG" sz="3600" smtClean="0">
                <a:solidFill>
                  <a:srgbClr val="FF9966"/>
                </a:solidFill>
              </a:rPr>
              <a:t>. ويسمى أيضا الحزام الرئيس </a:t>
            </a:r>
            <a:r>
              <a:rPr lang="en-US" sz="3600" smtClean="0">
                <a:solidFill>
                  <a:srgbClr val="FF9966"/>
                </a:solidFill>
              </a:rPr>
              <a:t>(main asteroid belt or main belt)</a:t>
            </a:r>
            <a:r>
              <a:rPr lang="ar-EG" sz="3600" smtClean="0">
                <a:solidFill>
                  <a:srgbClr val="FF9966"/>
                </a:solidFill>
              </a:rPr>
              <a:t> نظرا لوجود أحزمة حجارة أخرى من مثل حجارة السماء القريبة من الأرض</a:t>
            </a:r>
            <a:r>
              <a:rPr lang="en-US" sz="3600" smtClean="0">
                <a:solidFill>
                  <a:srgbClr val="FF9966"/>
                </a:solidFill>
              </a:rPr>
              <a:t>(near Earth asteroids) </a:t>
            </a:r>
            <a:r>
              <a:rPr lang="ar-EG" sz="3600" smtClean="0">
                <a:solidFill>
                  <a:srgbClr val="FF9966"/>
                </a:solidFill>
              </a:rPr>
              <a:t> وتروجان </a:t>
            </a:r>
            <a:r>
              <a:rPr lang="en-US" sz="3600" smtClean="0">
                <a:solidFill>
                  <a:srgbClr val="FF9966"/>
                </a:solidFill>
              </a:rPr>
              <a:t>(Trojan asteroids</a:t>
            </a:r>
            <a:r>
              <a:rPr lang="en-US" sz="3600" smtClean="0"/>
              <a:t>)</a:t>
            </a:r>
            <a:r>
              <a:rPr lang="ar-EG" sz="3600" smtClean="0"/>
              <a:t>.</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3048000" y="152400"/>
            <a:ext cx="6096000" cy="1219200"/>
          </a:xfrm>
        </p:spPr>
        <p:txBody>
          <a:bodyPr>
            <a:normAutofit fontScale="90000"/>
          </a:bodyPr>
          <a:lstStyle/>
          <a:p>
            <a:r>
              <a:rPr lang="en-US" smtClean="0"/>
              <a:t>Formation of Aquifers</a:t>
            </a:r>
            <a:br>
              <a:rPr lang="en-US" smtClean="0"/>
            </a:br>
            <a:endParaRPr lang="ar-EG" smtClean="0"/>
          </a:p>
        </p:txBody>
      </p:sp>
      <p:sp>
        <p:nvSpPr>
          <p:cNvPr id="5123" name="Content Placeholder 2"/>
          <p:cNvSpPr>
            <a:spLocks noGrp="1"/>
          </p:cNvSpPr>
          <p:nvPr>
            <p:ph sz="half" idx="1"/>
          </p:nvPr>
        </p:nvSpPr>
        <p:spPr>
          <a:xfrm>
            <a:off x="0" y="838200"/>
            <a:ext cx="2743200" cy="6019800"/>
          </a:xfrm>
        </p:spPr>
        <p:txBody>
          <a:bodyPr>
            <a:normAutofit/>
          </a:bodyPr>
          <a:lstStyle/>
          <a:p>
            <a:pPr algn="just"/>
            <a:r>
              <a:rPr lang="en-US" sz="2000" b="1" smtClean="0"/>
              <a:t>Formation of Aquifers</a:t>
            </a:r>
          </a:p>
          <a:p>
            <a:pPr algn="just"/>
            <a:r>
              <a:rPr lang="en-US" sz="2000" b="1" smtClean="0"/>
              <a:t>Diagram of an aquifer. (Source: </a:t>
            </a:r>
            <a:r>
              <a:rPr lang="en-US" sz="2000" b="1" smtClean="0">
                <a:hlinkClick r:id="rId2" tooltip="http://www.usgs.gov/"/>
              </a:rPr>
              <a:t>USGS</a:t>
            </a:r>
            <a:r>
              <a:rPr lang="en-US" sz="2000" b="1" smtClean="0"/>
              <a:t>) </a:t>
            </a:r>
          </a:p>
          <a:p>
            <a:pPr algn="just"/>
            <a:r>
              <a:rPr lang="en-US" sz="2000" b="1" smtClean="0"/>
              <a:t>Aquifers are underground layers of porous </a:t>
            </a:r>
            <a:r>
              <a:rPr lang="en-US" sz="2000" b="1" smtClean="0">
                <a:hlinkClick r:id="rId3" tooltip="Composition of rocks"/>
              </a:rPr>
              <a:t>rock</a:t>
            </a:r>
            <a:r>
              <a:rPr lang="en-US" sz="2000" b="1" smtClean="0"/>
              <a:t> or sand that allows the movement of water between layers of non-porous rock (sandstone, gravel, or fractured limestone or granite).</a:t>
            </a:r>
          </a:p>
          <a:p>
            <a:endParaRPr lang="ar-EG" smtClean="0"/>
          </a:p>
        </p:txBody>
      </p:sp>
      <p:pic>
        <p:nvPicPr>
          <p:cNvPr id="5124" name="Picture 2"/>
          <p:cNvPicPr>
            <a:picLocks noGrp="1" noChangeAspect="1" noChangeArrowheads="1"/>
          </p:cNvPicPr>
          <p:nvPr>
            <p:ph sz="half" idx="2"/>
          </p:nvPr>
        </p:nvPicPr>
        <p:blipFill>
          <a:blip r:embed="rId4"/>
          <a:srcRect/>
          <a:stretch>
            <a:fillRect/>
          </a:stretch>
        </p:blipFill>
        <p:spPr>
          <a:xfrm>
            <a:off x="3124200" y="2227263"/>
            <a:ext cx="6019800" cy="3563937"/>
          </a:xfrm>
          <a:noFill/>
        </p:spPr>
      </p:pic>
      <p:sp>
        <p:nvSpPr>
          <p:cNvPr id="5" name="Rectangle 4"/>
          <p:cNvSpPr/>
          <p:nvPr/>
        </p:nvSpPr>
        <p:spPr>
          <a:xfrm>
            <a:off x="5740505" y="2214554"/>
            <a:ext cx="3403496" cy="369332"/>
          </a:xfrm>
          <a:prstGeom prst="rect">
            <a:avLst/>
          </a:prstGeom>
        </p:spPr>
        <p:txBody>
          <a:bodyPr wrap="none">
            <a:spAutoFit/>
          </a:bodyPr>
          <a:lstStyle/>
          <a:p>
            <a:r>
              <a:rPr lang="ar-EG" b="1" dirty="0" smtClean="0">
                <a:solidFill>
                  <a:srgbClr val="FF0000"/>
                </a:solidFill>
              </a:rPr>
              <a:t>نقية قبلت الماء فأنبتت الكلأ والعشب الكثير </a:t>
            </a:r>
            <a:endParaRPr lang="ar-EG" b="1" dirty="0">
              <a:solidFill>
                <a:srgbClr val="FF0000"/>
              </a:solidFill>
            </a:endParaRPr>
          </a:p>
        </p:txBody>
      </p:sp>
      <p:pic>
        <p:nvPicPr>
          <p:cNvPr id="6" name="صورة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7904" y="6342215"/>
            <a:ext cx="481415" cy="303777"/>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lgn="ctr"/>
            <a:r>
              <a:rPr lang="ar-EG" smtClean="0">
                <a:solidFill>
                  <a:srgbClr val="FFFF00"/>
                </a:solidFill>
              </a:rPr>
              <a:t>ألأربعة الكبرى</a:t>
            </a:r>
          </a:p>
        </p:txBody>
      </p:sp>
      <p:sp>
        <p:nvSpPr>
          <p:cNvPr id="41987" name="Content Placeholder 2"/>
          <p:cNvSpPr>
            <a:spLocks noGrp="1"/>
          </p:cNvSpPr>
          <p:nvPr>
            <p:ph idx="1"/>
          </p:nvPr>
        </p:nvSpPr>
        <p:spPr>
          <a:xfrm>
            <a:off x="1143000" y="1676400"/>
            <a:ext cx="8001000" cy="5181600"/>
          </a:xfrm>
        </p:spPr>
        <p:txBody>
          <a:bodyPr>
            <a:normAutofit/>
          </a:bodyPr>
          <a:lstStyle/>
          <a:p>
            <a:pPr algn="just" rtl="1"/>
            <a:r>
              <a:rPr lang="ar-EG" sz="3600" smtClean="0"/>
              <a:t>ولربما تستأثر أربعة أجرام سماوية بنصف كتلة هذا الحزام, وهى سيروس </a:t>
            </a:r>
            <a:r>
              <a:rPr lang="en-US" sz="3600" smtClean="0">
                <a:solidFill>
                  <a:srgbClr val="FFFF00"/>
                </a:solidFill>
              </a:rPr>
              <a:t>(Ceres)</a:t>
            </a:r>
            <a:r>
              <a:rPr lang="ar-EG" sz="3600" smtClean="0">
                <a:solidFill>
                  <a:srgbClr val="FFFF00"/>
                </a:solidFill>
              </a:rPr>
              <a:t> </a:t>
            </a:r>
            <a:r>
              <a:rPr lang="ar-EG" sz="3600" smtClean="0"/>
              <a:t>و 4فستا </a:t>
            </a:r>
            <a:r>
              <a:rPr lang="en-US" sz="3600" smtClean="0">
                <a:solidFill>
                  <a:srgbClr val="FFFF00"/>
                </a:solidFill>
              </a:rPr>
              <a:t>4 Vesta)</a:t>
            </a:r>
            <a:r>
              <a:rPr lang="ar-EG" sz="3600" smtClean="0"/>
              <a:t>) و 2بالاس </a:t>
            </a:r>
            <a:r>
              <a:rPr lang="en-US" sz="3600" smtClean="0"/>
              <a:t>(</a:t>
            </a:r>
            <a:r>
              <a:rPr lang="en-US" sz="3600" smtClean="0">
                <a:solidFill>
                  <a:srgbClr val="FFFF00"/>
                </a:solidFill>
              </a:rPr>
              <a:t>2 Ballas)</a:t>
            </a:r>
            <a:r>
              <a:rPr lang="ar-EG" sz="3600" smtClean="0">
                <a:solidFill>
                  <a:srgbClr val="FFFF00"/>
                </a:solidFill>
              </a:rPr>
              <a:t> </a:t>
            </a:r>
            <a:r>
              <a:rPr lang="ar-EG" sz="3600" smtClean="0"/>
              <a:t>و10هيجيا </a:t>
            </a:r>
            <a:r>
              <a:rPr lang="en-US" sz="3600" smtClean="0">
                <a:solidFill>
                  <a:srgbClr val="FFFF00"/>
                </a:solidFill>
              </a:rPr>
              <a:t>(10 Hygiea)</a:t>
            </a:r>
            <a:r>
              <a:rPr lang="ar-EG" sz="3600" smtClean="0"/>
              <a:t>. ويبلغ متوسط أقطار تلك الأجرام 400كم, بينما يبلغ قطر سيروس حوالى 950 كم, وهو الكوكب القزم </a:t>
            </a:r>
            <a:r>
              <a:rPr lang="en-US" sz="3600" smtClean="0"/>
              <a:t> (dwarf planet)</a:t>
            </a:r>
            <a:r>
              <a:rPr lang="ar-EG" sz="3600" smtClean="0"/>
              <a:t> فى الحزام الرئيس</a:t>
            </a:r>
          </a:p>
          <a:p>
            <a:pPr algn="just" rtl="1"/>
            <a:r>
              <a:rPr lang="ar-EG" sz="3600" smtClean="0"/>
              <a:t>. أما بقية أجسام الحزام فتتدرج فى الصغر حتى تصل إلى أحجام حبات الرماد</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67453" y="6381328"/>
            <a:ext cx="481415" cy="303777"/>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ChangeArrowheads="1"/>
          </p:cNvSpPr>
          <p:nvPr/>
        </p:nvSpPr>
        <p:spPr bwMode="auto">
          <a:xfrm>
            <a:off x="0" y="0"/>
            <a:ext cx="8839200" cy="6678613"/>
          </a:xfrm>
          <a:prstGeom prst="rect">
            <a:avLst/>
          </a:prstGeom>
          <a:noFill/>
          <a:ln w="9525">
            <a:noFill/>
            <a:miter lim="800000"/>
            <a:headEnd/>
            <a:tailEnd/>
          </a:ln>
        </p:spPr>
        <p:txBody>
          <a:bodyPr>
            <a:spAutoFit/>
          </a:bodyPr>
          <a:lstStyle/>
          <a:p>
            <a:pPr algn="just"/>
            <a:endParaRPr lang="ar-EG" sz="3200"/>
          </a:p>
          <a:p>
            <a:pPr algn="just" rtl="1"/>
            <a:r>
              <a:rPr lang="ar-EG" sz="3600"/>
              <a:t>وحزام الأستيرويد حزام رقيق لدرجة أنه قد تم اختراقه بالعديد من مركبات الفضاء ( </a:t>
            </a:r>
            <a:r>
              <a:rPr lang="en-US" sz="3600"/>
              <a:t>(spacecraft</a:t>
            </a:r>
            <a:r>
              <a:rPr lang="ar-EG" sz="3600"/>
              <a:t>. وتنشأ ما تسمى بعائلة الأستيرويد </a:t>
            </a:r>
            <a:r>
              <a:rPr lang="en-US" sz="3600"/>
              <a:t>(asteroid family)</a:t>
            </a:r>
            <a:r>
              <a:rPr lang="ar-EG" sz="3600"/>
              <a:t> من جراء تصادم الأستسرويدات الكبيرة, وتتشابه أفراد تلك العائلة  فى خواصها المدارية والتركيبية. وينتج عن تلك التصادمات أيضا غبار ناعم  يعد مكونا أساسيا من </a:t>
            </a:r>
            <a:r>
              <a:rPr lang="en-US" sz="3600"/>
              <a:t>(Zodiacal light)</a:t>
            </a:r>
            <a:r>
              <a:rPr lang="ar-EG" sz="3600"/>
              <a:t>. ويتم التعرف على الأستيرويدات المفردة من خلال أطيافها. ويقع أغلبها  فى ثلاثة مجاميع هى: الفحمية (الطرازسى)   </a:t>
            </a:r>
            <a:r>
              <a:rPr lang="en-US" sz="3600"/>
              <a:t>[(Carbonaceous : C--type)]</a:t>
            </a:r>
            <a:r>
              <a:rPr lang="ar-EG" sz="3600"/>
              <a:t> والسليكاتية (الطراز إس) </a:t>
            </a:r>
            <a:r>
              <a:rPr lang="en-US" sz="3600"/>
              <a:t>{(silicate) (S-type)</a:t>
            </a:r>
            <a:r>
              <a:rPr lang="ar-EG" sz="3600"/>
              <a:t> والفلزية (الطراز إم)  </a:t>
            </a:r>
            <a:r>
              <a:rPr lang="en-US" sz="3600"/>
              <a:t>[(M-type)</a:t>
            </a:r>
            <a:r>
              <a:rPr lang="ar-EG" sz="3600"/>
              <a:t>.</a:t>
            </a:r>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6"/>
          <p:cNvSpPr>
            <a:spLocks noGrp="1" noChangeArrowheads="1"/>
          </p:cNvSpPr>
          <p:nvPr>
            <p:ph type="ctrTitle"/>
          </p:nvPr>
        </p:nvSpPr>
        <p:spPr>
          <a:xfrm>
            <a:off x="457200" y="228600"/>
            <a:ext cx="6019800" cy="1143000"/>
          </a:xfrm>
        </p:spPr>
        <p:txBody>
          <a:bodyPr/>
          <a:lstStyle/>
          <a:p>
            <a:pPr eaLnBrk="1" hangingPunct="1"/>
            <a:r>
              <a:rPr lang="en-US" smtClean="0"/>
              <a:t>Space Rocks !</a:t>
            </a:r>
          </a:p>
        </p:txBody>
      </p:sp>
      <p:sp>
        <p:nvSpPr>
          <p:cNvPr id="44035" name="Rectangle 7"/>
          <p:cNvSpPr>
            <a:spLocks noGrp="1" noChangeArrowheads="1"/>
          </p:cNvSpPr>
          <p:nvPr>
            <p:ph type="subTitle" idx="1"/>
          </p:nvPr>
        </p:nvSpPr>
        <p:spPr>
          <a:xfrm>
            <a:off x="5791200" y="838200"/>
            <a:ext cx="3352800" cy="457200"/>
          </a:xfrm>
        </p:spPr>
        <p:txBody>
          <a:bodyPr>
            <a:normAutofit/>
          </a:bodyPr>
          <a:lstStyle/>
          <a:p>
            <a:pPr eaLnBrk="1" hangingPunct="1"/>
            <a:r>
              <a:rPr lang="en-US" sz="2000" smtClean="0"/>
              <a:t>John </a:t>
            </a:r>
            <a:r>
              <a:rPr lang="en-US" sz="1800" smtClean="0"/>
              <a:t>Curchin, USGS, Denver</a:t>
            </a:r>
          </a:p>
        </p:txBody>
      </p:sp>
      <p:pic>
        <p:nvPicPr>
          <p:cNvPr id="44036" name="Picture 11" descr="Camel Donga, fully crusted"/>
          <p:cNvPicPr>
            <a:picLocks noChangeAspect="1" noChangeArrowheads="1"/>
          </p:cNvPicPr>
          <p:nvPr/>
        </p:nvPicPr>
        <p:blipFill>
          <a:blip r:embed="rId2"/>
          <a:srcRect/>
          <a:stretch>
            <a:fillRect/>
          </a:stretch>
        </p:blipFill>
        <p:spPr bwMode="auto">
          <a:xfrm>
            <a:off x="5410200" y="1905000"/>
            <a:ext cx="2819400" cy="1981200"/>
          </a:xfrm>
          <a:prstGeom prst="rect">
            <a:avLst/>
          </a:prstGeom>
          <a:noFill/>
          <a:ln w="9525">
            <a:noFill/>
            <a:miter lim="800000"/>
            <a:headEnd/>
            <a:tailEnd/>
          </a:ln>
        </p:spPr>
      </p:pic>
      <p:pic>
        <p:nvPicPr>
          <p:cNvPr id="44037" name="Picture 15" descr="mathilde, gaspra and ida"/>
          <p:cNvPicPr>
            <a:picLocks noChangeAspect="1" noChangeArrowheads="1"/>
          </p:cNvPicPr>
          <p:nvPr/>
        </p:nvPicPr>
        <p:blipFill>
          <a:blip r:embed="rId3"/>
          <a:srcRect/>
          <a:stretch>
            <a:fillRect/>
          </a:stretch>
        </p:blipFill>
        <p:spPr bwMode="auto">
          <a:xfrm>
            <a:off x="533400" y="1828800"/>
            <a:ext cx="3733800" cy="2211388"/>
          </a:xfrm>
          <a:prstGeom prst="rect">
            <a:avLst/>
          </a:prstGeom>
          <a:noFill/>
          <a:ln w="9525">
            <a:noFill/>
            <a:miter lim="800000"/>
            <a:headEnd/>
            <a:tailEnd/>
          </a:ln>
        </p:spPr>
      </p:pic>
      <p:pic>
        <p:nvPicPr>
          <p:cNvPr id="44038" name="Picture 16" descr="meteor crater"/>
          <p:cNvPicPr>
            <a:picLocks noChangeAspect="1" noChangeArrowheads="1"/>
          </p:cNvPicPr>
          <p:nvPr/>
        </p:nvPicPr>
        <p:blipFill>
          <a:blip r:embed="rId4"/>
          <a:srcRect/>
          <a:stretch>
            <a:fillRect/>
          </a:stretch>
        </p:blipFill>
        <p:spPr bwMode="auto">
          <a:xfrm>
            <a:off x="533400" y="4267200"/>
            <a:ext cx="3733800" cy="2266950"/>
          </a:xfrm>
          <a:prstGeom prst="rect">
            <a:avLst/>
          </a:prstGeom>
          <a:noFill/>
          <a:ln w="9525">
            <a:noFill/>
            <a:miter lim="800000"/>
            <a:headEnd/>
            <a:tailEnd/>
          </a:ln>
        </p:spPr>
      </p:pic>
      <p:pic>
        <p:nvPicPr>
          <p:cNvPr id="44039" name="Picture 17" descr="Saturn's A ring"/>
          <p:cNvPicPr>
            <a:picLocks noChangeAspect="1" noChangeArrowheads="1"/>
          </p:cNvPicPr>
          <p:nvPr/>
        </p:nvPicPr>
        <p:blipFill>
          <a:blip r:embed="rId5"/>
          <a:srcRect/>
          <a:stretch>
            <a:fillRect/>
          </a:stretch>
        </p:blipFill>
        <p:spPr bwMode="auto">
          <a:xfrm>
            <a:off x="5181600" y="4343400"/>
            <a:ext cx="3124200" cy="2179638"/>
          </a:xfrm>
          <a:prstGeom prst="rect">
            <a:avLst/>
          </a:prstGeom>
          <a:noFill/>
          <a:ln w="9525">
            <a:noFill/>
            <a:miter lim="800000"/>
            <a:headEnd/>
            <a:tailEnd/>
          </a:ln>
        </p:spPr>
      </p:pic>
      <p:pic>
        <p:nvPicPr>
          <p:cNvPr id="8" name="صورة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0" y="762000"/>
            <a:ext cx="2286000" cy="2667000"/>
          </a:xfrm>
        </p:spPr>
        <p:txBody>
          <a:bodyPr/>
          <a:lstStyle/>
          <a:p>
            <a:pPr eaLnBrk="1" hangingPunct="1"/>
            <a:r>
              <a:rPr lang="en-US" smtClean="0"/>
              <a:t>The Asteroid Belt</a:t>
            </a:r>
          </a:p>
        </p:txBody>
      </p:sp>
      <p:pic>
        <p:nvPicPr>
          <p:cNvPr id="45059" name="Picture 3" descr="InnerSolarSys0"/>
          <p:cNvPicPr>
            <a:picLocks noChangeAspect="1" noChangeArrowheads="1"/>
          </p:cNvPicPr>
          <p:nvPr/>
        </p:nvPicPr>
        <p:blipFill>
          <a:blip r:embed="rId2"/>
          <a:srcRect/>
          <a:stretch>
            <a:fillRect/>
          </a:stretch>
        </p:blipFill>
        <p:spPr bwMode="auto">
          <a:xfrm>
            <a:off x="2286000" y="0"/>
            <a:ext cx="6858000" cy="6858000"/>
          </a:xfrm>
          <a:prstGeom prst="rect">
            <a:avLst/>
          </a:prstGeom>
          <a:noFill/>
          <a:ln w="9525">
            <a:noFill/>
            <a:miter lim="800000"/>
            <a:headEnd/>
            <a:tailEnd/>
          </a:ln>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endParaRPr lang="ar-EG" smtClean="0"/>
          </a:p>
        </p:txBody>
      </p:sp>
      <p:sp>
        <p:nvSpPr>
          <p:cNvPr id="46083" name="Content Placeholder 2"/>
          <p:cNvSpPr>
            <a:spLocks noGrp="1"/>
          </p:cNvSpPr>
          <p:nvPr>
            <p:ph idx="1"/>
          </p:nvPr>
        </p:nvSpPr>
        <p:spPr>
          <a:xfrm>
            <a:off x="2667000" y="1981200"/>
            <a:ext cx="6248400" cy="4876800"/>
          </a:xfrm>
        </p:spPr>
        <p:txBody>
          <a:bodyPr>
            <a:normAutofit/>
          </a:bodyPr>
          <a:lstStyle/>
          <a:p>
            <a:pPr algn="just" rtl="1"/>
            <a:r>
              <a:rPr lang="ar-EG" sz="3200" smtClean="0"/>
              <a:t>هذا وقد نشأ حزام حجارة السماء الرئيس من السديم (الدخان) الشمسى الأول </a:t>
            </a:r>
            <a:r>
              <a:rPr lang="en-US" sz="3200" smtClean="0"/>
              <a:t>(primordial solar nebula)</a:t>
            </a:r>
            <a:r>
              <a:rPr lang="ar-EG" sz="3200" smtClean="0"/>
              <a:t> كمجموعة من الشواظ (</a:t>
            </a:r>
            <a:r>
              <a:rPr lang="en-US" sz="3200" smtClean="0"/>
              <a:t>(planetismals</a:t>
            </a:r>
            <a:r>
              <a:rPr lang="ar-EG" sz="3200" smtClean="0"/>
              <a:t> التى تمثل توابع صغيرة للكواكب. وترجع أهميتها فى أن بعضها قد نجا من التصادمات العنيفة التى صاحبت تكوين المجموعة الشمسية. ومن ثم فهى من أبكار  المجموعة الشمسية  قد تكون دلالة على فهم طريقة تكوين ذلك النظام.</a:t>
            </a:r>
            <a:endParaRPr lang="en-US" sz="3200" smtClean="0"/>
          </a:p>
          <a:p>
            <a:endParaRPr lang="ar-EG"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0" y="0"/>
            <a:ext cx="9144000" cy="1143000"/>
          </a:xfrm>
        </p:spPr>
        <p:txBody>
          <a:bodyPr>
            <a:normAutofit fontScale="90000"/>
          </a:bodyPr>
          <a:lstStyle/>
          <a:p>
            <a:pPr algn="ctr" eaLnBrk="1" hangingPunct="1"/>
            <a:r>
              <a:rPr lang="en-US" smtClean="0"/>
              <a:t>Asteroid Belt as viewed from Above</a:t>
            </a:r>
          </a:p>
        </p:txBody>
      </p:sp>
      <p:sp>
        <p:nvSpPr>
          <p:cNvPr id="47107" name="Rectangle 3"/>
          <p:cNvSpPr>
            <a:spLocks noGrp="1" noChangeArrowheads="1"/>
          </p:cNvSpPr>
          <p:nvPr>
            <p:ph idx="1"/>
          </p:nvPr>
        </p:nvSpPr>
        <p:spPr>
          <a:xfrm>
            <a:off x="5715000" y="1295400"/>
            <a:ext cx="3429000" cy="5334000"/>
          </a:xfrm>
        </p:spPr>
        <p:txBody>
          <a:bodyPr>
            <a:normAutofit/>
          </a:bodyPr>
          <a:lstStyle/>
          <a:p>
            <a:pPr eaLnBrk="1" hangingPunct="1"/>
            <a:r>
              <a:rPr lang="en-US" sz="2000" smtClean="0"/>
              <a:t>Over 100,000 objects greater than 10 km. now identified in the Main Belt</a:t>
            </a:r>
          </a:p>
          <a:p>
            <a:pPr eaLnBrk="1" hangingPunct="1"/>
            <a:r>
              <a:rPr lang="en-US" sz="2000" smtClean="0"/>
              <a:t>Total mass less than 1% of moon’s mass</a:t>
            </a:r>
          </a:p>
          <a:p>
            <a:pPr eaLnBrk="1" hangingPunct="1"/>
            <a:r>
              <a:rPr lang="en-US" sz="2000" smtClean="0"/>
              <a:t>Over 100 NEAs greater than 1 km. across are being tracked; probably part of a population of about 2000 </a:t>
            </a:r>
          </a:p>
          <a:p>
            <a:pPr eaLnBrk="1" hangingPunct="1"/>
            <a:r>
              <a:rPr lang="en-US" sz="2000" smtClean="0"/>
              <a:t>Kirkwood gap (and others) occur in the belt where there are orbital resonances with Jupiter</a:t>
            </a:r>
          </a:p>
          <a:p>
            <a:pPr eaLnBrk="1" hangingPunct="1"/>
            <a:r>
              <a:rPr lang="en-US" sz="2000" smtClean="0"/>
              <a:t>Asteroids classified by ‘spectral group</a:t>
            </a:r>
          </a:p>
        </p:txBody>
      </p:sp>
      <p:pic>
        <p:nvPicPr>
          <p:cNvPr id="47108" name="Picture 4" descr="asteroid belt 3 colored"/>
          <p:cNvPicPr>
            <a:picLocks noChangeAspect="1" noChangeArrowheads="1"/>
          </p:cNvPicPr>
          <p:nvPr/>
        </p:nvPicPr>
        <p:blipFill>
          <a:blip r:embed="rId2"/>
          <a:srcRect/>
          <a:stretch>
            <a:fillRect/>
          </a:stretch>
        </p:blipFill>
        <p:spPr bwMode="auto">
          <a:xfrm>
            <a:off x="0" y="1371600"/>
            <a:ext cx="5562600" cy="5486400"/>
          </a:xfrm>
          <a:prstGeom prst="rect">
            <a:avLst/>
          </a:prstGeom>
          <a:noFill/>
          <a:ln w="9525">
            <a:noFill/>
            <a:miter lim="800000"/>
            <a:headEnd/>
            <a:tailEnd/>
          </a:ln>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solarsys_scale"/>
          <p:cNvPicPr>
            <a:picLocks noChangeAspect="1" noChangeArrowheads="1"/>
          </p:cNvPicPr>
          <p:nvPr/>
        </p:nvPicPr>
        <p:blipFill>
          <a:blip r:embed="rId3"/>
          <a:srcRect/>
          <a:stretch>
            <a:fillRect/>
          </a:stretch>
        </p:blipFill>
        <p:spPr bwMode="auto">
          <a:xfrm>
            <a:off x="0" y="228600"/>
            <a:ext cx="4038600" cy="1319213"/>
          </a:xfrm>
          <a:prstGeom prst="rect">
            <a:avLst/>
          </a:prstGeom>
          <a:noFill/>
          <a:ln w="9525">
            <a:noFill/>
            <a:miter lim="800000"/>
            <a:headEnd/>
            <a:tailEnd/>
          </a:ln>
        </p:spPr>
      </p:pic>
      <p:sp>
        <p:nvSpPr>
          <p:cNvPr id="48131" name="Rectangle 3"/>
          <p:cNvSpPr>
            <a:spLocks noGrp="1" noChangeArrowheads="1"/>
          </p:cNvSpPr>
          <p:nvPr>
            <p:ph type="title"/>
          </p:nvPr>
        </p:nvSpPr>
        <p:spPr>
          <a:xfrm>
            <a:off x="4572000" y="838200"/>
            <a:ext cx="4191000" cy="609600"/>
          </a:xfrm>
        </p:spPr>
        <p:txBody>
          <a:bodyPr>
            <a:normAutofit fontScale="90000"/>
          </a:bodyPr>
          <a:lstStyle/>
          <a:p>
            <a:pPr eaLnBrk="1" hangingPunct="1"/>
            <a:r>
              <a:rPr lang="en-US" smtClean="0"/>
              <a:t>Kuiper Belt</a:t>
            </a:r>
          </a:p>
        </p:txBody>
      </p:sp>
      <p:sp>
        <p:nvSpPr>
          <p:cNvPr id="48132" name="Rectangle 4"/>
          <p:cNvSpPr>
            <a:spLocks noGrp="1" noChangeArrowheads="1"/>
          </p:cNvSpPr>
          <p:nvPr>
            <p:ph idx="1"/>
          </p:nvPr>
        </p:nvSpPr>
        <p:spPr>
          <a:xfrm>
            <a:off x="304800" y="2209800"/>
            <a:ext cx="3352800" cy="3886200"/>
          </a:xfrm>
        </p:spPr>
        <p:txBody>
          <a:bodyPr/>
          <a:lstStyle/>
          <a:p>
            <a:pPr eaLnBrk="1" hangingPunct="1"/>
            <a:r>
              <a:rPr lang="en-US" sz="2400" b="1" smtClean="0"/>
              <a:t>Disk of debris at the edge of our Solar System</a:t>
            </a:r>
          </a:p>
          <a:p>
            <a:pPr eaLnBrk="1" hangingPunct="1"/>
            <a:r>
              <a:rPr lang="en-US" sz="2400" b="1" smtClean="0"/>
              <a:t>Pluto is a KB Object (sorry!)</a:t>
            </a:r>
          </a:p>
          <a:p>
            <a:pPr eaLnBrk="1" hangingPunct="1"/>
            <a:r>
              <a:rPr lang="en-US" sz="2400" b="1" smtClean="0"/>
              <a:t>Source of short-period comets</a:t>
            </a:r>
          </a:p>
          <a:p>
            <a:pPr eaLnBrk="1" hangingPunct="1"/>
            <a:endParaRPr lang="en-US" sz="2400" b="1" smtClean="0"/>
          </a:p>
        </p:txBody>
      </p:sp>
      <p:sp>
        <p:nvSpPr>
          <p:cNvPr id="48133" name="Line 5"/>
          <p:cNvSpPr>
            <a:spLocks noChangeShapeType="1"/>
          </p:cNvSpPr>
          <p:nvPr/>
        </p:nvSpPr>
        <p:spPr bwMode="auto">
          <a:xfrm flipH="1">
            <a:off x="3886200" y="457200"/>
            <a:ext cx="228600" cy="381000"/>
          </a:xfrm>
          <a:prstGeom prst="line">
            <a:avLst/>
          </a:prstGeom>
          <a:noFill/>
          <a:ln w="57150">
            <a:solidFill>
              <a:schemeClr val="accent2"/>
            </a:solidFill>
            <a:round/>
            <a:headEnd/>
            <a:tailEnd type="triangle" w="med" len="med"/>
          </a:ln>
        </p:spPr>
        <p:txBody>
          <a:bodyPr/>
          <a:lstStyle/>
          <a:p>
            <a:endParaRPr lang="ar-EG"/>
          </a:p>
        </p:txBody>
      </p:sp>
      <p:pic>
        <p:nvPicPr>
          <p:cNvPr id="48134" name="Picture 6" descr="web"/>
          <p:cNvPicPr>
            <a:picLocks noChangeAspect="1" noChangeArrowheads="1"/>
          </p:cNvPicPr>
          <p:nvPr/>
        </p:nvPicPr>
        <p:blipFill>
          <a:blip r:embed="rId4"/>
          <a:srcRect/>
          <a:stretch>
            <a:fillRect/>
          </a:stretch>
        </p:blipFill>
        <p:spPr bwMode="auto">
          <a:xfrm>
            <a:off x="3886200" y="2116138"/>
            <a:ext cx="4762500" cy="3998912"/>
          </a:xfrm>
          <a:prstGeom prst="rect">
            <a:avLst/>
          </a:prstGeom>
          <a:noFill/>
          <a:ln w="9525">
            <a:noFill/>
            <a:miter lim="800000"/>
            <a:headEnd/>
            <a:tailEnd/>
          </a:ln>
        </p:spPr>
      </p:pic>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046788" y="609600"/>
            <a:ext cx="2868612" cy="1143000"/>
          </a:xfrm>
        </p:spPr>
        <p:txBody>
          <a:bodyPr>
            <a:normAutofit/>
          </a:bodyPr>
          <a:lstStyle/>
          <a:p>
            <a:pPr eaLnBrk="1" hangingPunct="1"/>
            <a:r>
              <a:rPr lang="en-US" smtClean="0"/>
              <a:t>Oort Cloud</a:t>
            </a:r>
          </a:p>
        </p:txBody>
      </p:sp>
      <p:sp>
        <p:nvSpPr>
          <p:cNvPr id="49155" name="Rectangle 3"/>
          <p:cNvSpPr>
            <a:spLocks noGrp="1" noChangeArrowheads="1"/>
          </p:cNvSpPr>
          <p:nvPr>
            <p:ph idx="1"/>
          </p:nvPr>
        </p:nvSpPr>
        <p:spPr>
          <a:xfrm>
            <a:off x="4876800" y="1981200"/>
            <a:ext cx="3962400" cy="5638800"/>
          </a:xfrm>
        </p:spPr>
        <p:txBody>
          <a:bodyPr/>
          <a:lstStyle/>
          <a:p>
            <a:pPr eaLnBrk="1" hangingPunct="1"/>
            <a:r>
              <a:rPr lang="en-US" sz="2000" b="1" smtClean="0"/>
              <a:t>Sphere of widely spaced comets, dust</a:t>
            </a:r>
          </a:p>
          <a:p>
            <a:pPr eaLnBrk="1" hangingPunct="1"/>
            <a:r>
              <a:rPr lang="en-US" sz="2000" b="1" smtClean="0"/>
              <a:t>30 trillion km from Sun</a:t>
            </a:r>
          </a:p>
          <a:p>
            <a:pPr eaLnBrk="1" hangingPunct="1"/>
            <a:r>
              <a:rPr lang="en-US" sz="2000" b="1" smtClean="0"/>
              <a:t>Long-period comets (random time and direction)</a:t>
            </a:r>
          </a:p>
        </p:txBody>
      </p:sp>
      <p:pic>
        <p:nvPicPr>
          <p:cNvPr id="49156" name="Picture 4" descr="sedna discovery images">
            <a:hlinkClick r:id="rId3"/>
          </p:cNvPr>
          <p:cNvPicPr>
            <a:picLocks noChangeAspect="1" noChangeArrowheads="1"/>
          </p:cNvPicPr>
          <p:nvPr/>
        </p:nvPicPr>
        <p:blipFill>
          <a:blip r:embed="rId4"/>
          <a:srcRect/>
          <a:stretch>
            <a:fillRect/>
          </a:stretch>
        </p:blipFill>
        <p:spPr bwMode="auto">
          <a:xfrm>
            <a:off x="5105400" y="3429000"/>
            <a:ext cx="4038600" cy="2871788"/>
          </a:xfrm>
          <a:prstGeom prst="rect">
            <a:avLst/>
          </a:prstGeom>
          <a:noFill/>
          <a:ln w="9525">
            <a:noFill/>
            <a:miter lim="800000"/>
            <a:headEnd/>
            <a:tailEnd/>
          </a:ln>
        </p:spPr>
      </p:pic>
      <p:sp>
        <p:nvSpPr>
          <p:cNvPr id="49157" name="Rectangle 5"/>
          <p:cNvSpPr>
            <a:spLocks noChangeArrowheads="1"/>
          </p:cNvSpPr>
          <p:nvPr/>
        </p:nvSpPr>
        <p:spPr bwMode="auto">
          <a:xfrm>
            <a:off x="4606925" y="6400800"/>
            <a:ext cx="4572000" cy="457200"/>
          </a:xfrm>
          <a:prstGeom prst="rect">
            <a:avLst/>
          </a:prstGeom>
          <a:noFill/>
          <a:ln w="9525">
            <a:noFill/>
            <a:miter lim="800000"/>
            <a:headEnd/>
            <a:tailEnd/>
          </a:ln>
        </p:spPr>
        <p:txBody>
          <a:bodyPr wrap="none">
            <a:spAutoFit/>
          </a:bodyPr>
          <a:lstStyle/>
          <a:p>
            <a:pPr algn="l" eaLnBrk="0" hangingPunct="0"/>
            <a:r>
              <a:rPr lang="en-US" sz="1000">
                <a:latin typeface="Skia" charset="0"/>
              </a:rPr>
              <a:t>Artist’s conception of Sedna: NASA/JPL-Caltech/R. Hurt (SSC-Caltech)</a:t>
            </a:r>
            <a:r>
              <a:rPr lang="en-US" sz="1400" b="1">
                <a:latin typeface="Skia" charset="0"/>
              </a:rPr>
              <a:t> </a:t>
            </a:r>
          </a:p>
          <a:p>
            <a:pPr algn="l" eaLnBrk="0" hangingPunct="0"/>
            <a:r>
              <a:rPr lang="en-US" sz="1000">
                <a:latin typeface="Skia" charset="0"/>
                <a:hlinkClick r:id="rId5"/>
              </a:rPr>
              <a:t>http://www.spitzer.caltech.edu/Media/releases/ssc2004-05/ssc2004-05b.shtml</a:t>
            </a:r>
            <a:r>
              <a:rPr lang="en-US" sz="1000">
                <a:latin typeface="Skia" charset="0"/>
              </a:rPr>
              <a:t> </a:t>
            </a:r>
          </a:p>
        </p:txBody>
      </p:sp>
      <p:pic>
        <p:nvPicPr>
          <p:cNvPr id="49158" name="Picture 6" descr="Sedna Orbit"/>
          <p:cNvPicPr>
            <a:picLocks noChangeAspect="1" noChangeArrowheads="1"/>
          </p:cNvPicPr>
          <p:nvPr/>
        </p:nvPicPr>
        <p:blipFill>
          <a:blip r:embed="rId6"/>
          <a:srcRect/>
          <a:stretch>
            <a:fillRect/>
          </a:stretch>
        </p:blipFill>
        <p:spPr bwMode="auto">
          <a:xfrm>
            <a:off x="152400" y="152400"/>
            <a:ext cx="4286250" cy="4286250"/>
          </a:xfrm>
          <a:prstGeom prst="rect">
            <a:avLst/>
          </a:prstGeom>
          <a:noFill/>
          <a:ln w="9525">
            <a:noFill/>
            <a:miter lim="800000"/>
            <a:headEnd/>
            <a:tailEnd/>
          </a:ln>
        </p:spPr>
      </p:pic>
      <p:sp>
        <p:nvSpPr>
          <p:cNvPr id="49159" name="Rectangle 7"/>
          <p:cNvSpPr>
            <a:spLocks noChangeArrowheads="1"/>
          </p:cNvSpPr>
          <p:nvPr/>
        </p:nvSpPr>
        <p:spPr bwMode="auto">
          <a:xfrm>
            <a:off x="0" y="4648200"/>
            <a:ext cx="4953000" cy="457200"/>
          </a:xfrm>
          <a:prstGeom prst="rect">
            <a:avLst/>
          </a:prstGeom>
          <a:noFill/>
          <a:ln w="9525">
            <a:noFill/>
            <a:miter lim="800000"/>
            <a:headEnd/>
            <a:tailEnd/>
          </a:ln>
        </p:spPr>
        <p:txBody>
          <a:bodyPr wrap="none">
            <a:spAutoFit/>
          </a:bodyPr>
          <a:lstStyle/>
          <a:p>
            <a:pPr algn="l" eaLnBrk="0" hangingPunct="0"/>
            <a:r>
              <a:rPr lang="en-US" sz="1000">
                <a:latin typeface="Skia" charset="0"/>
              </a:rPr>
              <a:t>Relative position of Sedna  to Kuiper Belt: NASA/JPL-Caltech/R. Hurt (SSC-Caltech)</a:t>
            </a:r>
            <a:r>
              <a:rPr lang="en-US" sz="1400" b="1">
                <a:latin typeface="Skia" charset="0"/>
              </a:rPr>
              <a:t> </a:t>
            </a:r>
          </a:p>
          <a:p>
            <a:pPr algn="l" eaLnBrk="0" hangingPunct="0"/>
            <a:r>
              <a:rPr lang="en-US" sz="1000">
                <a:latin typeface="Arial" pitchFamily="34" charset="0"/>
                <a:hlinkClick r:id="rId7"/>
              </a:rPr>
              <a:t>http://www.spitzer.caltech.edu/Media/releases/ssc2004-05/ssc2004-05d.shtml</a:t>
            </a:r>
            <a:r>
              <a:rPr lang="en-US" sz="1000">
                <a:latin typeface="Arial" pitchFamily="34" charset="0"/>
              </a:rPr>
              <a:t> </a:t>
            </a:r>
          </a:p>
        </p:txBody>
      </p:sp>
      <p:pic>
        <p:nvPicPr>
          <p:cNvPr id="8" name="صورة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04910" y="6148899"/>
            <a:ext cx="481415" cy="303777"/>
          </a:xfrm>
          <a:prstGeom prst="rect">
            <a:avLst/>
          </a:prstGeom>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endParaRPr lang="ar-EG" smtClean="0"/>
          </a:p>
        </p:txBody>
      </p:sp>
      <p:pic>
        <p:nvPicPr>
          <p:cNvPr id="50179" name="Picture 3" descr="Kuiper"/>
          <p:cNvPicPr>
            <a:picLocks noGrp="1" noChangeAspect="1" noChangeArrowheads="1"/>
          </p:cNvPicPr>
          <p:nvPr>
            <p:ph idx="1"/>
          </p:nvPr>
        </p:nvPicPr>
        <p:blipFill>
          <a:blip r:embed="rId2"/>
          <a:srcRect/>
          <a:stretch>
            <a:fillRect/>
          </a:stretch>
        </p:blipFill>
        <p:spPr>
          <a:xfrm>
            <a:off x="914400" y="0"/>
            <a:ext cx="7391400" cy="6858000"/>
          </a:xfrm>
          <a:noFill/>
        </p:spPr>
      </p:pic>
      <p:sp>
        <p:nvSpPr>
          <p:cNvPr id="218116" name="Rectangle 4"/>
          <p:cNvSpPr>
            <a:spLocks noChangeArrowheads="1"/>
          </p:cNvSpPr>
          <p:nvPr/>
        </p:nvSpPr>
        <p:spPr bwMode="auto">
          <a:xfrm>
            <a:off x="3927475" y="3246438"/>
            <a:ext cx="1289050" cy="366712"/>
          </a:xfrm>
          <a:prstGeom prst="rect">
            <a:avLst/>
          </a:prstGeom>
          <a:noFill/>
          <a:ln w="9525">
            <a:noFill/>
            <a:miter lim="800000"/>
            <a:headEnd/>
            <a:tailEnd/>
          </a:ln>
          <a:effectLst/>
        </p:spPr>
        <p:txBody>
          <a:bodyPr wrap="none">
            <a:spAutoFit/>
          </a:bodyPr>
          <a:lstStyle/>
          <a:p>
            <a:pPr algn="l" eaLnBrk="0" hangingPunct="0">
              <a:defRPr/>
            </a:pPr>
            <a:r>
              <a:rPr lang="en-US" sz="1800">
                <a:solidFill>
                  <a:schemeClr val="tx2"/>
                </a:solidFill>
                <a:effectLst>
                  <a:outerShdw blurRad="38100" dist="38100" dir="2700000" algn="tl">
                    <a:srgbClr val="FFFFFF"/>
                  </a:outerShdw>
                </a:effectLst>
                <a:latin typeface="Arial" pitchFamily="34" charset="0"/>
              </a:rPr>
              <a:t>Oort Cloud</a:t>
            </a:r>
          </a:p>
        </p:txBody>
      </p:sp>
      <p:sp>
        <p:nvSpPr>
          <p:cNvPr id="218117" name="Rectangle 5"/>
          <p:cNvSpPr>
            <a:spLocks noChangeArrowheads="1"/>
          </p:cNvSpPr>
          <p:nvPr/>
        </p:nvSpPr>
        <p:spPr bwMode="auto">
          <a:xfrm>
            <a:off x="2971800" y="304800"/>
            <a:ext cx="4038600" cy="823913"/>
          </a:xfrm>
          <a:prstGeom prst="rect">
            <a:avLst/>
          </a:prstGeom>
          <a:noFill/>
          <a:ln w="9525">
            <a:noFill/>
            <a:miter lim="800000"/>
            <a:headEnd/>
            <a:tailEnd/>
          </a:ln>
          <a:effectLst/>
        </p:spPr>
        <p:txBody>
          <a:bodyPr>
            <a:spAutoFit/>
          </a:bodyPr>
          <a:lstStyle/>
          <a:p>
            <a:pPr algn="l" eaLnBrk="0" hangingPunct="0">
              <a:defRPr/>
            </a:pPr>
            <a:r>
              <a:rPr lang="en-US" sz="4800">
                <a:solidFill>
                  <a:schemeClr val="bg1"/>
                </a:solidFill>
                <a:effectLst>
                  <a:outerShdw blurRad="38100" dist="38100" dir="2700000" algn="tl">
                    <a:srgbClr val="FFFFFF"/>
                  </a:outerShdw>
                </a:effectLst>
                <a:latin typeface="Arial" pitchFamily="34" charset="0"/>
              </a:rPr>
              <a:t>Oort Cloud</a:t>
            </a:r>
          </a:p>
        </p:txBody>
      </p:sp>
      <p:sp>
        <p:nvSpPr>
          <p:cNvPr id="50182" name="Rectangle 6"/>
          <p:cNvSpPr>
            <a:spLocks noChangeArrowheads="1"/>
          </p:cNvSpPr>
          <p:nvPr/>
        </p:nvSpPr>
        <p:spPr bwMode="auto">
          <a:xfrm>
            <a:off x="8001000" y="0"/>
            <a:ext cx="1143000" cy="6858000"/>
          </a:xfrm>
          <a:prstGeom prst="rect">
            <a:avLst/>
          </a:prstGeom>
          <a:solidFill>
            <a:srgbClr val="C8E3F8"/>
          </a:solidFill>
          <a:ln w="9525">
            <a:solidFill>
              <a:schemeClr val="tx1"/>
            </a:solidFill>
            <a:miter lim="800000"/>
            <a:headEnd/>
            <a:tailEnd/>
          </a:ln>
        </p:spPr>
        <p:txBody>
          <a:bodyPr wrap="none" anchor="ctr"/>
          <a:lstStyle/>
          <a:p>
            <a:endParaRPr lang="ar-EG"/>
          </a:p>
        </p:txBody>
      </p:sp>
      <p:sp>
        <p:nvSpPr>
          <p:cNvPr id="50183" name="Rectangle 7"/>
          <p:cNvSpPr>
            <a:spLocks noChangeArrowheads="1"/>
          </p:cNvSpPr>
          <p:nvPr/>
        </p:nvSpPr>
        <p:spPr bwMode="auto">
          <a:xfrm>
            <a:off x="8001000" y="0"/>
            <a:ext cx="1143000" cy="6858000"/>
          </a:xfrm>
          <a:prstGeom prst="rect">
            <a:avLst/>
          </a:prstGeom>
          <a:solidFill>
            <a:srgbClr val="A6DBF6"/>
          </a:solidFill>
          <a:ln w="9525">
            <a:solidFill>
              <a:schemeClr val="tx1"/>
            </a:solidFill>
            <a:miter lim="800000"/>
            <a:headEnd/>
            <a:tailEnd/>
          </a:ln>
        </p:spPr>
        <p:txBody>
          <a:bodyPr wrap="none" anchor="ctr"/>
          <a:lstStyle/>
          <a:p>
            <a:endParaRPr lang="ar-EG"/>
          </a:p>
        </p:txBody>
      </p:sp>
      <p:sp>
        <p:nvSpPr>
          <p:cNvPr id="50184" name="Rectangle 8"/>
          <p:cNvSpPr>
            <a:spLocks noChangeArrowheads="1"/>
          </p:cNvSpPr>
          <p:nvPr/>
        </p:nvSpPr>
        <p:spPr bwMode="auto">
          <a:xfrm>
            <a:off x="0" y="0"/>
            <a:ext cx="1143000" cy="6858000"/>
          </a:xfrm>
          <a:prstGeom prst="rect">
            <a:avLst/>
          </a:prstGeom>
          <a:solidFill>
            <a:srgbClr val="C8E3F8"/>
          </a:solidFill>
          <a:ln w="9525">
            <a:solidFill>
              <a:schemeClr val="tx1"/>
            </a:solidFill>
            <a:miter lim="800000"/>
            <a:headEnd/>
            <a:tailEnd/>
          </a:ln>
        </p:spPr>
        <p:txBody>
          <a:bodyPr wrap="none" anchor="ctr"/>
          <a:lstStyle/>
          <a:p>
            <a:endParaRPr lang="ar-EG"/>
          </a:p>
        </p:txBody>
      </p:sp>
      <p:pic>
        <p:nvPicPr>
          <p:cNvPr id="9" name="صورة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9392" y="6237312"/>
            <a:ext cx="481415" cy="303777"/>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0"/>
            <a:ext cx="8229600" cy="1143000"/>
          </a:xfrm>
        </p:spPr>
        <p:txBody>
          <a:bodyPr/>
          <a:lstStyle/>
          <a:p>
            <a:pPr eaLnBrk="1" hangingPunct="1"/>
            <a:r>
              <a:rPr lang="en-US" smtClean="0"/>
              <a:t>‘Debris’ of the Solar System</a:t>
            </a:r>
          </a:p>
        </p:txBody>
      </p:sp>
      <p:sp>
        <p:nvSpPr>
          <p:cNvPr id="204803" name="Rectangle 3"/>
          <p:cNvSpPr>
            <a:spLocks noGrp="1" noChangeArrowheads="1"/>
          </p:cNvSpPr>
          <p:nvPr>
            <p:ph idx="1"/>
          </p:nvPr>
        </p:nvSpPr>
        <p:spPr>
          <a:xfrm>
            <a:off x="304800" y="990600"/>
            <a:ext cx="8610600" cy="5334000"/>
          </a:xfrm>
        </p:spPr>
        <p:txBody>
          <a:bodyPr/>
          <a:lstStyle/>
          <a:p>
            <a:pPr eaLnBrk="1" hangingPunct="1"/>
            <a:r>
              <a:rPr lang="en-US" smtClean="0"/>
              <a:t> The ice/rock dichotomy is most starkly evident in comets and asteroids</a:t>
            </a:r>
          </a:p>
          <a:p>
            <a:pPr eaLnBrk="1" hangingPunct="1"/>
            <a:r>
              <a:rPr lang="en-US" smtClean="0"/>
              <a:t> Meteoroids in space </a:t>
            </a:r>
            <a:r>
              <a:rPr lang="en-US" smtClean="0">
                <a:sym typeface="Wingdings" pitchFamily="2" charset="2"/>
              </a:rPr>
              <a:t> </a:t>
            </a:r>
            <a:r>
              <a:rPr lang="en-US" smtClean="0"/>
              <a:t>Comets/Meteors are mainly ice(snow) balls, and Asteroid/Meteorites which are rocky/metallic</a:t>
            </a:r>
          </a:p>
          <a:p>
            <a:pPr eaLnBrk="1" hangingPunct="1"/>
            <a:r>
              <a:rPr lang="en-US" smtClean="0"/>
              <a:t> Comets are the best candidate for the source of water on the Earth</a:t>
            </a:r>
          </a:p>
          <a:p>
            <a:pPr eaLnBrk="1" hangingPunct="1"/>
            <a:r>
              <a:rPr lang="en-US" smtClean="0"/>
              <a:t> Comets originate in either (i) the Oort Cloud at the edge of the solar system, or (ii) the Kuiper Belt beyond the orbit of Pluto</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0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0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0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4803">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480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254000" y="928670"/>
            <a:ext cx="8890000" cy="5105400"/>
          </a:xfrm>
          <a:prstGeom prst="rect">
            <a:avLst/>
          </a:prstGeom>
          <a:noFill/>
          <a:ln w="9525">
            <a:noFill/>
            <a:miter lim="800000"/>
            <a:headEnd/>
            <a:tailEnd/>
          </a:ln>
        </p:spPr>
      </p:pic>
      <p:sp>
        <p:nvSpPr>
          <p:cNvPr id="3" name="Rectangle 2"/>
          <p:cNvSpPr/>
          <p:nvPr/>
        </p:nvSpPr>
        <p:spPr>
          <a:xfrm>
            <a:off x="4572000" y="990600"/>
            <a:ext cx="4572000" cy="1323439"/>
          </a:xfrm>
          <a:prstGeom prst="rect">
            <a:avLst/>
          </a:prstGeom>
        </p:spPr>
        <p:txBody>
          <a:bodyPr>
            <a:spAutoFit/>
          </a:bodyPr>
          <a:lstStyle/>
          <a:p>
            <a:r>
              <a:rPr lang="ar-EG" dirty="0" smtClean="0">
                <a:solidFill>
                  <a:schemeClr val="bg1"/>
                </a:solidFill>
              </a:rPr>
              <a:t>نقية قبلت الماء فأنبتت الكلأ والعشب الكثير</a:t>
            </a:r>
            <a:endParaRPr lang="ar-EG" dirty="0">
              <a:solidFill>
                <a:schemeClr val="bg1"/>
              </a:solidFill>
            </a:endParaRPr>
          </a:p>
        </p:txBody>
      </p:sp>
      <p:sp>
        <p:nvSpPr>
          <p:cNvPr id="4" name="Rectangle 3"/>
          <p:cNvSpPr/>
          <p:nvPr/>
        </p:nvSpPr>
        <p:spPr>
          <a:xfrm>
            <a:off x="1752600" y="3292618"/>
            <a:ext cx="4572000" cy="707886"/>
          </a:xfrm>
          <a:prstGeom prst="rect">
            <a:avLst/>
          </a:prstGeom>
        </p:spPr>
        <p:txBody>
          <a:bodyPr>
            <a:spAutoFit/>
          </a:bodyPr>
          <a:lstStyle/>
          <a:p>
            <a:r>
              <a:rPr lang="ar-EG" sz="2000" b="1" dirty="0" smtClean="0">
                <a:solidFill>
                  <a:srgbClr val="FF0000"/>
                </a:solidFill>
              </a:rPr>
              <a:t>أجادب أمسكت الماء ، فنفع الله بها الناس فشربوا وسقوا وزرعوا </a:t>
            </a:r>
            <a:endParaRPr lang="ar-EG" sz="2000" b="1" dirty="0">
              <a:solidFill>
                <a:srgbClr val="FF0000"/>
              </a:solidFill>
            </a:endParaRPr>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7904" y="6342215"/>
            <a:ext cx="481415" cy="303777"/>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smtClean="0">
                <a:solidFill>
                  <a:srgbClr val="CC3300"/>
                </a:solidFill>
              </a:rPr>
              <a:t>Planetesimals etc.</a:t>
            </a:r>
          </a:p>
        </p:txBody>
      </p:sp>
      <p:sp>
        <p:nvSpPr>
          <p:cNvPr id="52227" name="Rectangle 3"/>
          <p:cNvSpPr>
            <a:spLocks noGrp="1" noChangeArrowheads="1"/>
          </p:cNvSpPr>
          <p:nvPr>
            <p:ph idx="1"/>
          </p:nvPr>
        </p:nvSpPr>
        <p:spPr/>
        <p:txBody>
          <a:bodyPr/>
          <a:lstStyle/>
          <a:p>
            <a:pPr eaLnBrk="1" hangingPunct="1"/>
            <a:r>
              <a:rPr lang="en-US" smtClean="0"/>
              <a:t> Minor planets or asteroids, comets, and other objects oribiting the Sun obey Kepler’s laws </a:t>
            </a:r>
          </a:p>
          <a:p>
            <a:pPr eaLnBrk="1" hangingPunct="1"/>
            <a:r>
              <a:rPr lang="en-US" smtClean="0"/>
              <a:t> Kuiper Belt Objects (KBO’s) are planetesimals beyond Pluto’s orbit </a:t>
            </a:r>
          </a:p>
          <a:p>
            <a:pPr eaLnBrk="1" hangingPunct="1"/>
            <a:r>
              <a:rPr lang="en-US" smtClean="0"/>
              <a:t> Recently discovered (at least) two “planets” comparable to Pluto, named Xena and Sedna</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0" y="0"/>
            <a:ext cx="8915400" cy="838200"/>
          </a:xfrm>
        </p:spPr>
        <p:txBody>
          <a:bodyPr/>
          <a:lstStyle/>
          <a:p>
            <a:pPr algn="ctr" eaLnBrk="1" hangingPunct="1"/>
            <a:r>
              <a:rPr lang="en-US" smtClean="0"/>
              <a:t>Questions to be Considered </a:t>
            </a:r>
          </a:p>
        </p:txBody>
      </p:sp>
      <p:sp>
        <p:nvSpPr>
          <p:cNvPr id="53251" name="Rectangle 3"/>
          <p:cNvSpPr>
            <a:spLocks noGrp="1" noChangeArrowheads="1"/>
          </p:cNvSpPr>
          <p:nvPr>
            <p:ph idx="1"/>
          </p:nvPr>
        </p:nvSpPr>
        <p:spPr>
          <a:xfrm>
            <a:off x="685800" y="1295400"/>
            <a:ext cx="8077200" cy="4876800"/>
          </a:xfrm>
        </p:spPr>
        <p:txBody>
          <a:bodyPr/>
          <a:lstStyle/>
          <a:p>
            <a:pPr marL="533400" indent="-533400" eaLnBrk="1" hangingPunct="1">
              <a:buFont typeface="Wingdings" pitchFamily="2" charset="2"/>
              <a:buAutoNum type="arabicPeriod"/>
            </a:pPr>
            <a:r>
              <a:rPr lang="en-US" smtClean="0"/>
              <a:t>What are asteroids and how are they classified (Astronomy)?</a:t>
            </a:r>
          </a:p>
          <a:p>
            <a:pPr marL="533400" indent="-533400" eaLnBrk="1" hangingPunct="1">
              <a:buFont typeface="Wingdings" pitchFamily="2" charset="2"/>
              <a:buAutoNum type="arabicPeriod"/>
            </a:pPr>
            <a:r>
              <a:rPr lang="en-US" smtClean="0"/>
              <a:t>Are they a threat to Earth (Geology)?</a:t>
            </a:r>
          </a:p>
          <a:p>
            <a:pPr marL="533400" indent="-533400" eaLnBrk="1" hangingPunct="1">
              <a:buFont typeface="Wingdings" pitchFamily="2" charset="2"/>
              <a:buAutoNum type="arabicPeriod"/>
            </a:pPr>
            <a:r>
              <a:rPr lang="en-US" smtClean="0"/>
              <a:t>Do we already have samples (Meteoritics)?</a:t>
            </a:r>
          </a:p>
          <a:p>
            <a:pPr marL="533400" indent="-533400" eaLnBrk="1" hangingPunct="1">
              <a:buFont typeface="Wingdings" pitchFamily="2" charset="2"/>
              <a:buAutoNum type="arabicPeriod"/>
            </a:pPr>
            <a:endParaRPr lang="en-US" smtClean="0"/>
          </a:p>
          <a:p>
            <a:pPr marL="533400" indent="-533400" eaLnBrk="1" hangingPunct="1">
              <a:buFont typeface="Wingdings" pitchFamily="2" charset="2"/>
              <a:buNone/>
            </a:pPr>
            <a:endParaRPr lang="en-US" smtClean="0"/>
          </a:p>
          <a:p>
            <a:pPr marL="533400" indent="-533400" eaLnBrk="1" hangingPunct="1">
              <a:buFont typeface="Wingdings" pitchFamily="2" charset="2"/>
              <a:buNone/>
            </a:pPr>
            <a:r>
              <a:rPr lang="en-US" smtClean="0"/>
              <a:t>The answers to all three have origins with the ‘state of science’ in 1804.</a:t>
            </a:r>
          </a:p>
          <a:p>
            <a:pPr marL="533400" indent="-533400" eaLnBrk="1" hangingPunct="1">
              <a:buFont typeface="Wingdings" pitchFamily="2" charset="2"/>
              <a:buAutoNum type="arabicPeriod"/>
            </a:pPr>
            <a:endParaRPr lang="en-US"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0"/>
            <a:ext cx="8229600" cy="1143000"/>
          </a:xfrm>
        </p:spPr>
        <p:txBody>
          <a:bodyPr/>
          <a:lstStyle/>
          <a:p>
            <a:pPr eaLnBrk="1" hangingPunct="1"/>
            <a:r>
              <a:rPr lang="en-US" smtClean="0">
                <a:solidFill>
                  <a:srgbClr val="CC3300"/>
                </a:solidFill>
              </a:rPr>
              <a:t>Asteroids</a:t>
            </a:r>
          </a:p>
        </p:txBody>
      </p:sp>
      <p:sp>
        <p:nvSpPr>
          <p:cNvPr id="54275" name="Rectangle 3"/>
          <p:cNvSpPr>
            <a:spLocks noGrp="1" noChangeArrowheads="1"/>
          </p:cNvSpPr>
          <p:nvPr>
            <p:ph idx="1"/>
          </p:nvPr>
        </p:nvSpPr>
        <p:spPr>
          <a:xfrm>
            <a:off x="0" y="990600"/>
            <a:ext cx="9144000" cy="5867400"/>
          </a:xfrm>
        </p:spPr>
        <p:txBody>
          <a:bodyPr/>
          <a:lstStyle/>
          <a:p>
            <a:pPr eaLnBrk="1" hangingPunct="1"/>
            <a:r>
              <a:rPr lang="en-US" smtClean="0"/>
              <a:t> Over 5000 found between 2.8-3.2 AU</a:t>
            </a:r>
          </a:p>
          <a:p>
            <a:pPr eaLnBrk="1" hangingPunct="1"/>
            <a:r>
              <a:rPr lang="en-US" smtClean="0"/>
              <a:t> Keplerian orbits, e.g. P</a:t>
            </a:r>
            <a:r>
              <a:rPr lang="en-US" baseline="30000" smtClean="0"/>
              <a:t>2 </a:t>
            </a:r>
            <a:r>
              <a:rPr lang="en-US" smtClean="0"/>
              <a:t> = a</a:t>
            </a:r>
            <a:r>
              <a:rPr lang="en-US" baseline="30000" smtClean="0"/>
              <a:t>3</a:t>
            </a:r>
          </a:p>
          <a:p>
            <a:pPr eaLnBrk="1" hangingPunct="1"/>
            <a:r>
              <a:rPr lang="en-US" baseline="30000" smtClean="0"/>
              <a:t> </a:t>
            </a:r>
            <a:r>
              <a:rPr lang="en-US" smtClean="0"/>
              <a:t>Gaps like the Cassini Division, called the Kirkwood Gap due to orbital resonance with Jupiter and other asteroids</a:t>
            </a:r>
          </a:p>
          <a:p>
            <a:pPr eaLnBrk="1" hangingPunct="1"/>
            <a:r>
              <a:rPr lang="en-US" smtClean="0"/>
              <a:t> Jupiter maintains the asteroid belt, although may have prevented planet formation</a:t>
            </a:r>
          </a:p>
          <a:p>
            <a:pPr eaLnBrk="1" hangingPunct="1"/>
            <a:r>
              <a:rPr lang="en-US" smtClean="0"/>
              <a:t> Families of asteroids: Floras, Trojans, and</a:t>
            </a:r>
          </a:p>
          <a:p>
            <a:pPr eaLnBrk="1" hangingPunct="1">
              <a:buFont typeface="Wingdings" pitchFamily="2" charset="2"/>
              <a:buNone/>
            </a:pPr>
            <a:r>
              <a:rPr lang="en-US" smtClean="0"/>
              <a:t>    the AAA objects -- Amors Appolos, Atems –</a:t>
            </a:r>
          </a:p>
          <a:p>
            <a:pPr eaLnBrk="1" hangingPunct="1">
              <a:buFont typeface="Wingdings" pitchFamily="2" charset="2"/>
              <a:buNone/>
            </a:pPr>
            <a:r>
              <a:rPr lang="en-US" smtClean="0"/>
              <a:t>    that could come close to Earth (Dinosaurs !)</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smtClean="0">
                <a:solidFill>
                  <a:srgbClr val="CC3300"/>
                </a:solidFill>
              </a:rPr>
              <a:t>Asteroids (Contd.)</a:t>
            </a:r>
          </a:p>
        </p:txBody>
      </p:sp>
      <p:sp>
        <p:nvSpPr>
          <p:cNvPr id="55299" name="Rectangle 3"/>
          <p:cNvSpPr>
            <a:spLocks noGrp="1" noChangeArrowheads="1"/>
          </p:cNvSpPr>
          <p:nvPr>
            <p:ph idx="1"/>
          </p:nvPr>
        </p:nvSpPr>
        <p:spPr/>
        <p:txBody>
          <a:bodyPr/>
          <a:lstStyle/>
          <a:p>
            <a:pPr eaLnBrk="1" hangingPunct="1"/>
            <a:r>
              <a:rPr lang="en-US" smtClean="0"/>
              <a:t> Small </a:t>
            </a:r>
            <a:r>
              <a:rPr lang="en-US" smtClean="0">
                <a:solidFill>
                  <a:srgbClr val="CC3300"/>
                </a:solidFill>
              </a:rPr>
              <a:t>albedo ~ 0.1-0.2 %</a:t>
            </a:r>
          </a:p>
          <a:p>
            <a:pPr eaLnBrk="1" hangingPunct="1"/>
            <a:r>
              <a:rPr lang="en-US" smtClean="0"/>
              <a:t> Masses: Largest about 1/20,000 of the mass of the Earth; all asteroids combined would still be only about 1/1000 of M(E)</a:t>
            </a:r>
          </a:p>
          <a:p>
            <a:pPr eaLnBrk="1" hangingPunct="1"/>
            <a:r>
              <a:rPr lang="en-US" smtClean="0"/>
              <a:t> Composition of </a:t>
            </a:r>
            <a:r>
              <a:rPr lang="en-US" smtClean="0">
                <a:solidFill>
                  <a:srgbClr val="CC3300"/>
                </a:solidFill>
              </a:rPr>
              <a:t>Asteroids </a:t>
            </a:r>
            <a:r>
              <a:rPr lang="en-US" smtClean="0">
                <a:solidFill>
                  <a:srgbClr val="CC3300"/>
                </a:solidFill>
                <a:sym typeface="Wingdings" pitchFamily="2" charset="2"/>
              </a:rPr>
              <a:t> Meteorites</a:t>
            </a:r>
            <a:r>
              <a:rPr lang="en-US" smtClean="0">
                <a:sym typeface="Wingdings" pitchFamily="2" charset="2"/>
              </a:rPr>
              <a:t>;</a:t>
            </a:r>
          </a:p>
          <a:p>
            <a:pPr eaLnBrk="1" hangingPunct="1">
              <a:buFont typeface="Wingdings" pitchFamily="2" charset="2"/>
              <a:buNone/>
            </a:pPr>
            <a:r>
              <a:rPr lang="en-US" smtClean="0"/>
              <a:t>     </a:t>
            </a:r>
            <a:r>
              <a:rPr lang="en-US" smtClean="0">
                <a:solidFill>
                  <a:srgbClr val="CC3300"/>
                </a:solidFill>
              </a:rPr>
              <a:t>metallic and silicates</a:t>
            </a:r>
            <a:r>
              <a:rPr lang="en-US" smtClean="0"/>
              <a:t> mixed with organic carbon compounds</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solarsys_scale"/>
          <p:cNvPicPr>
            <a:picLocks noChangeAspect="1" noChangeArrowheads="1"/>
          </p:cNvPicPr>
          <p:nvPr/>
        </p:nvPicPr>
        <p:blipFill>
          <a:blip r:embed="rId3"/>
          <a:srcRect/>
          <a:stretch>
            <a:fillRect/>
          </a:stretch>
        </p:blipFill>
        <p:spPr bwMode="auto">
          <a:xfrm>
            <a:off x="0" y="533400"/>
            <a:ext cx="4038600" cy="1319213"/>
          </a:xfrm>
          <a:prstGeom prst="rect">
            <a:avLst/>
          </a:prstGeom>
          <a:noFill/>
          <a:ln w="9525">
            <a:noFill/>
            <a:miter lim="800000"/>
            <a:headEnd/>
            <a:tailEnd/>
          </a:ln>
        </p:spPr>
      </p:pic>
      <p:pic>
        <p:nvPicPr>
          <p:cNvPr id="56323" name="Picture 3" descr="Asteroid Ida and its Satellite Dactyl in Enhanced Color (click to enlarge)">
            <a:hlinkClick r:id="rId4"/>
          </p:cNvPr>
          <p:cNvPicPr>
            <a:picLocks noChangeAspect="1" noChangeArrowheads="1"/>
          </p:cNvPicPr>
          <p:nvPr/>
        </p:nvPicPr>
        <p:blipFill>
          <a:blip r:embed="rId5"/>
          <a:srcRect/>
          <a:stretch>
            <a:fillRect/>
          </a:stretch>
        </p:blipFill>
        <p:spPr bwMode="auto">
          <a:xfrm>
            <a:off x="4381500" y="0"/>
            <a:ext cx="4762500" cy="3810000"/>
          </a:xfrm>
          <a:prstGeom prst="rect">
            <a:avLst/>
          </a:prstGeom>
          <a:noFill/>
          <a:ln w="9525">
            <a:noFill/>
            <a:miter lim="800000"/>
            <a:headEnd/>
            <a:tailEnd/>
          </a:ln>
        </p:spPr>
      </p:pic>
      <p:sp>
        <p:nvSpPr>
          <p:cNvPr id="56324" name="Rectangle 4"/>
          <p:cNvSpPr>
            <a:spLocks noGrp="1" noChangeArrowheads="1"/>
          </p:cNvSpPr>
          <p:nvPr>
            <p:ph type="title"/>
          </p:nvPr>
        </p:nvSpPr>
        <p:spPr>
          <a:xfrm>
            <a:off x="304800" y="2438400"/>
            <a:ext cx="3276600" cy="609600"/>
          </a:xfrm>
          <a:noFill/>
        </p:spPr>
        <p:txBody>
          <a:bodyPr lIns="91440" tIns="45720" rIns="91440" bIns="45720">
            <a:normAutofit fontScale="90000"/>
          </a:bodyPr>
          <a:lstStyle/>
          <a:p>
            <a:pPr eaLnBrk="1" hangingPunct="1"/>
            <a:r>
              <a:rPr lang="en-US" smtClean="0"/>
              <a:t>Asteroids</a:t>
            </a:r>
          </a:p>
        </p:txBody>
      </p:sp>
      <p:sp>
        <p:nvSpPr>
          <p:cNvPr id="56326" name="Rectangle 6"/>
          <p:cNvSpPr>
            <a:spLocks noGrp="1" noChangeArrowheads="1"/>
          </p:cNvSpPr>
          <p:nvPr>
            <p:ph idx="1"/>
          </p:nvPr>
        </p:nvSpPr>
        <p:spPr>
          <a:xfrm>
            <a:off x="304800" y="3733800"/>
            <a:ext cx="8229600" cy="2438400"/>
          </a:xfrm>
          <a:noFill/>
        </p:spPr>
        <p:txBody>
          <a:bodyPr lIns="91440" tIns="45720" rIns="91440" bIns="45720">
            <a:normAutofit fontScale="92500"/>
          </a:bodyPr>
          <a:lstStyle/>
          <a:p>
            <a:pPr eaLnBrk="1" hangingPunct="1">
              <a:lnSpc>
                <a:spcPct val="90000"/>
              </a:lnSpc>
            </a:pPr>
            <a:r>
              <a:rPr lang="en-US" b="1" smtClean="0"/>
              <a:t>“Minor planets” or “planetoids” less than 1000 km across</a:t>
            </a:r>
          </a:p>
          <a:p>
            <a:pPr eaLnBrk="1" hangingPunct="1">
              <a:lnSpc>
                <a:spcPct val="90000"/>
              </a:lnSpc>
            </a:pPr>
            <a:endParaRPr lang="en-US" b="1" smtClean="0"/>
          </a:p>
          <a:p>
            <a:pPr eaLnBrk="1" hangingPunct="1">
              <a:lnSpc>
                <a:spcPct val="90000"/>
              </a:lnSpc>
            </a:pPr>
            <a:r>
              <a:rPr lang="en-US" b="1" u="sng" smtClean="0"/>
              <a:t>Asteroid Belt</a:t>
            </a:r>
            <a:r>
              <a:rPr lang="en-US" b="1" smtClean="0"/>
              <a:t> between Mars and Jupiter </a:t>
            </a:r>
          </a:p>
          <a:p>
            <a:pPr eaLnBrk="1" hangingPunct="1">
              <a:lnSpc>
                <a:spcPct val="90000"/>
              </a:lnSpc>
            </a:pPr>
            <a:endParaRPr lang="en-US" b="1" smtClean="0"/>
          </a:p>
          <a:p>
            <a:pPr eaLnBrk="1" hangingPunct="1">
              <a:lnSpc>
                <a:spcPct val="90000"/>
              </a:lnSpc>
            </a:pPr>
            <a:r>
              <a:rPr lang="en-US" b="1" smtClean="0"/>
              <a:t>Occasionally run into Earth and other planets (oops)</a:t>
            </a:r>
          </a:p>
        </p:txBody>
      </p:sp>
      <p:sp>
        <p:nvSpPr>
          <p:cNvPr id="56325" name="Rectangle 5"/>
          <p:cNvSpPr>
            <a:spLocks noChangeArrowheads="1"/>
          </p:cNvSpPr>
          <p:nvPr/>
        </p:nvSpPr>
        <p:spPr bwMode="auto">
          <a:xfrm>
            <a:off x="4889500" y="6613525"/>
            <a:ext cx="4254500" cy="244475"/>
          </a:xfrm>
          <a:prstGeom prst="rect">
            <a:avLst/>
          </a:prstGeom>
          <a:noFill/>
          <a:ln w="9525">
            <a:noFill/>
            <a:miter lim="800000"/>
            <a:headEnd/>
            <a:tailEnd/>
          </a:ln>
        </p:spPr>
        <p:txBody>
          <a:bodyPr wrap="none">
            <a:spAutoFit/>
          </a:bodyPr>
          <a:lstStyle/>
          <a:p>
            <a:pPr algn="l" eaLnBrk="0" hangingPunct="0"/>
            <a:r>
              <a:rPr lang="en-US" sz="1000">
                <a:latin typeface="Skia" charset="0"/>
              </a:rPr>
              <a:t>Image: </a:t>
            </a:r>
            <a:r>
              <a:rPr lang="en-US" sz="1000">
                <a:latin typeface="Skia" charset="0"/>
                <a:hlinkClick r:id="rId6"/>
              </a:rPr>
              <a:t>http://solarsystem.nasa.gov/multimedia/display.cfm?IM_ID=2093</a:t>
            </a:r>
            <a:r>
              <a:rPr lang="en-US" sz="1000">
                <a:latin typeface="Skia" charset="0"/>
              </a:rPr>
              <a:t> </a:t>
            </a:r>
          </a:p>
        </p:txBody>
      </p:sp>
      <p:sp>
        <p:nvSpPr>
          <p:cNvPr id="56327" name="Rectangle 7"/>
          <p:cNvSpPr>
            <a:spLocks noChangeArrowheads="1"/>
          </p:cNvSpPr>
          <p:nvPr/>
        </p:nvSpPr>
        <p:spPr bwMode="auto">
          <a:xfrm>
            <a:off x="7924800" y="1752600"/>
            <a:ext cx="914400" cy="533400"/>
          </a:xfrm>
          <a:prstGeom prst="rect">
            <a:avLst/>
          </a:prstGeom>
          <a:noFill/>
          <a:ln w="9525">
            <a:noFill/>
            <a:miter lim="800000"/>
            <a:headEnd/>
            <a:tailEnd/>
          </a:ln>
        </p:spPr>
        <p:txBody>
          <a:bodyPr/>
          <a:lstStyle/>
          <a:p>
            <a:pPr marL="342900" indent="-342900" algn="l" eaLnBrk="0" hangingPunct="0">
              <a:spcBef>
                <a:spcPct val="20000"/>
              </a:spcBef>
            </a:pPr>
            <a:r>
              <a:rPr lang="en-US" sz="2800">
                <a:latin typeface="Skia" charset="0"/>
              </a:rPr>
              <a:t>Ida</a:t>
            </a:r>
          </a:p>
        </p:txBody>
      </p:sp>
      <p:sp>
        <p:nvSpPr>
          <p:cNvPr id="56328" name="Line 8"/>
          <p:cNvSpPr>
            <a:spLocks noChangeShapeType="1"/>
          </p:cNvSpPr>
          <p:nvPr/>
        </p:nvSpPr>
        <p:spPr bwMode="auto">
          <a:xfrm>
            <a:off x="685800" y="685800"/>
            <a:ext cx="304800" cy="381000"/>
          </a:xfrm>
          <a:prstGeom prst="line">
            <a:avLst/>
          </a:prstGeom>
          <a:noFill/>
          <a:ln w="57150">
            <a:solidFill>
              <a:schemeClr val="accent2"/>
            </a:solidFill>
            <a:round/>
            <a:headEnd/>
            <a:tailEnd type="triangle" w="med" len="med"/>
          </a:ln>
        </p:spPr>
        <p:txBody>
          <a:bodyPr/>
          <a:lstStyle/>
          <a:p>
            <a:endParaRPr lang="ar-EG"/>
          </a:p>
        </p:txBody>
      </p:sp>
      <p:pic>
        <p:nvPicPr>
          <p:cNvPr id="9" name="صورة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t>Asteroids   Gaspra  &amp;  Ida</a:t>
            </a:r>
          </a:p>
        </p:txBody>
      </p:sp>
      <p:pic>
        <p:nvPicPr>
          <p:cNvPr id="57347" name="Picture 3" descr="gaspra"/>
          <p:cNvPicPr>
            <a:picLocks noChangeAspect="1" noChangeArrowheads="1"/>
          </p:cNvPicPr>
          <p:nvPr/>
        </p:nvPicPr>
        <p:blipFill>
          <a:blip r:embed="rId2"/>
          <a:srcRect/>
          <a:stretch>
            <a:fillRect/>
          </a:stretch>
        </p:blipFill>
        <p:spPr bwMode="auto">
          <a:xfrm>
            <a:off x="228600" y="1524000"/>
            <a:ext cx="3352800" cy="2514600"/>
          </a:xfrm>
          <a:prstGeom prst="rect">
            <a:avLst/>
          </a:prstGeom>
          <a:noFill/>
          <a:ln w="9525">
            <a:noFill/>
            <a:miter lim="800000"/>
            <a:headEnd/>
            <a:tailEnd/>
          </a:ln>
        </p:spPr>
      </p:pic>
      <p:pic>
        <p:nvPicPr>
          <p:cNvPr id="57348" name="Picture 4" descr="Ida&amp;moon"/>
          <p:cNvPicPr>
            <a:picLocks noChangeAspect="1" noChangeArrowheads="1"/>
          </p:cNvPicPr>
          <p:nvPr/>
        </p:nvPicPr>
        <p:blipFill>
          <a:blip r:embed="rId3"/>
          <a:srcRect/>
          <a:stretch>
            <a:fillRect/>
          </a:stretch>
        </p:blipFill>
        <p:spPr bwMode="auto">
          <a:xfrm>
            <a:off x="4267200" y="3581400"/>
            <a:ext cx="3733800" cy="2800350"/>
          </a:xfrm>
          <a:prstGeom prst="rect">
            <a:avLst/>
          </a:prstGeom>
          <a:noFill/>
          <a:ln w="9525">
            <a:noFill/>
            <a:miter lim="800000"/>
            <a:headEnd/>
            <a:tailEnd/>
          </a:ln>
        </p:spPr>
      </p:pic>
      <p:sp>
        <p:nvSpPr>
          <p:cNvPr id="57349" name="Text Box 5"/>
          <p:cNvSpPr txBox="1">
            <a:spLocks noChangeArrowheads="1"/>
          </p:cNvSpPr>
          <p:nvPr/>
        </p:nvSpPr>
        <p:spPr bwMode="auto">
          <a:xfrm>
            <a:off x="8077200" y="4800600"/>
            <a:ext cx="1066800" cy="641350"/>
          </a:xfrm>
          <a:prstGeom prst="rect">
            <a:avLst/>
          </a:prstGeom>
          <a:noFill/>
          <a:ln w="9525">
            <a:noFill/>
            <a:miter lim="800000"/>
            <a:headEnd/>
            <a:tailEnd/>
          </a:ln>
        </p:spPr>
        <p:txBody>
          <a:bodyPr>
            <a:spAutoFit/>
          </a:bodyPr>
          <a:lstStyle/>
          <a:p>
            <a:pPr algn="l" eaLnBrk="0" hangingPunct="0">
              <a:spcBef>
                <a:spcPct val="50000"/>
              </a:spcBef>
            </a:pPr>
            <a:r>
              <a:rPr lang="en-US" sz="1800">
                <a:latin typeface="Tahoma" pitchFamily="34" charset="0"/>
              </a:rPr>
              <a:t>Moon, Dactyl</a:t>
            </a:r>
          </a:p>
        </p:txBody>
      </p:sp>
      <p:sp>
        <p:nvSpPr>
          <p:cNvPr id="57350" name="Line 6"/>
          <p:cNvSpPr>
            <a:spLocks noChangeShapeType="1"/>
          </p:cNvSpPr>
          <p:nvPr/>
        </p:nvSpPr>
        <p:spPr bwMode="auto">
          <a:xfrm flipH="1">
            <a:off x="7543800" y="5105400"/>
            <a:ext cx="533400" cy="0"/>
          </a:xfrm>
          <a:prstGeom prst="line">
            <a:avLst/>
          </a:prstGeom>
          <a:noFill/>
          <a:ln w="9525">
            <a:solidFill>
              <a:schemeClr val="tx1"/>
            </a:solidFill>
            <a:round/>
            <a:headEnd/>
            <a:tailEnd type="triangle" w="med" len="med"/>
          </a:ln>
        </p:spPr>
        <p:txBody>
          <a:bodyPr wrap="none"/>
          <a:lstStyle/>
          <a:p>
            <a:endParaRPr lang="ar-EG"/>
          </a:p>
        </p:txBody>
      </p:sp>
      <p:sp>
        <p:nvSpPr>
          <p:cNvPr id="57351" name="Line 7"/>
          <p:cNvSpPr>
            <a:spLocks noChangeShapeType="1"/>
          </p:cNvSpPr>
          <p:nvPr/>
        </p:nvSpPr>
        <p:spPr bwMode="auto">
          <a:xfrm flipH="1">
            <a:off x="3429000" y="1447800"/>
            <a:ext cx="1371600" cy="762000"/>
          </a:xfrm>
          <a:prstGeom prst="line">
            <a:avLst/>
          </a:prstGeom>
          <a:noFill/>
          <a:ln w="9525">
            <a:solidFill>
              <a:schemeClr val="tx1"/>
            </a:solidFill>
            <a:round/>
            <a:headEnd/>
            <a:tailEnd type="triangle" w="med" len="med"/>
          </a:ln>
        </p:spPr>
        <p:txBody>
          <a:bodyPr wrap="none"/>
          <a:lstStyle/>
          <a:p>
            <a:endParaRPr lang="ar-EG"/>
          </a:p>
        </p:txBody>
      </p:sp>
      <p:sp>
        <p:nvSpPr>
          <p:cNvPr id="57352" name="Line 8"/>
          <p:cNvSpPr>
            <a:spLocks noChangeShapeType="1"/>
          </p:cNvSpPr>
          <p:nvPr/>
        </p:nvSpPr>
        <p:spPr bwMode="auto">
          <a:xfrm flipH="1">
            <a:off x="5943600" y="1371600"/>
            <a:ext cx="1295400" cy="2819400"/>
          </a:xfrm>
          <a:prstGeom prst="line">
            <a:avLst/>
          </a:prstGeom>
          <a:noFill/>
          <a:ln w="9525">
            <a:solidFill>
              <a:schemeClr val="tx1"/>
            </a:solidFill>
            <a:round/>
            <a:headEnd/>
            <a:tailEnd type="triangle" w="med" len="med"/>
          </a:ln>
        </p:spPr>
        <p:txBody>
          <a:bodyPr wrap="none"/>
          <a:lstStyle/>
          <a:p>
            <a:endParaRPr lang="ar-EG"/>
          </a:p>
        </p:txBody>
      </p:sp>
      <p:pic>
        <p:nvPicPr>
          <p:cNvPr id="9" name="صورة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advTm="800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6"/>
          <p:cNvSpPr>
            <a:spLocks noGrp="1" noChangeArrowheads="1"/>
          </p:cNvSpPr>
          <p:nvPr>
            <p:ph type="title"/>
          </p:nvPr>
        </p:nvSpPr>
        <p:spPr>
          <a:xfrm>
            <a:off x="990600" y="0"/>
            <a:ext cx="7239000" cy="762000"/>
          </a:xfrm>
        </p:spPr>
        <p:txBody>
          <a:bodyPr>
            <a:normAutofit fontScale="90000"/>
          </a:bodyPr>
          <a:lstStyle/>
          <a:p>
            <a:pPr algn="ctr" eaLnBrk="1" hangingPunct="1"/>
            <a:r>
              <a:rPr lang="en-US" smtClean="0"/>
              <a:t>Astronomy in 1804 </a:t>
            </a:r>
            <a:r>
              <a:rPr lang="en-US" sz="3600" smtClean="0"/>
              <a:t>(and 2004)</a:t>
            </a:r>
            <a:endParaRPr lang="en-US" smtClean="0"/>
          </a:p>
        </p:txBody>
      </p:sp>
      <p:sp>
        <p:nvSpPr>
          <p:cNvPr id="58371" name="Rectangle 7"/>
          <p:cNvSpPr>
            <a:spLocks noGrp="1" noChangeArrowheads="1"/>
          </p:cNvSpPr>
          <p:nvPr>
            <p:ph idx="1"/>
          </p:nvPr>
        </p:nvSpPr>
        <p:spPr>
          <a:xfrm>
            <a:off x="0" y="685800"/>
            <a:ext cx="9144000" cy="1752600"/>
          </a:xfrm>
        </p:spPr>
        <p:txBody>
          <a:bodyPr>
            <a:normAutofit/>
          </a:bodyPr>
          <a:lstStyle/>
          <a:p>
            <a:pPr eaLnBrk="1" hangingPunct="1"/>
            <a:r>
              <a:rPr lang="en-US" sz="2000" smtClean="0"/>
              <a:t>Uranus is discovered in 1781 by the English musician, William Herschel using a home-built telescope</a:t>
            </a:r>
          </a:p>
          <a:p>
            <a:pPr eaLnBrk="1" hangingPunct="1"/>
            <a:r>
              <a:rPr lang="en-US" sz="2000" smtClean="0"/>
              <a:t>The first 3 asteroids Ceres, Pallas, and Juno are discovered between 1801 and1804</a:t>
            </a:r>
          </a:p>
          <a:p>
            <a:pPr eaLnBrk="1" hangingPunct="1"/>
            <a:r>
              <a:rPr lang="en-US" sz="2000" smtClean="0"/>
              <a:t>‘Bode’s Law’ holds up; nature seems to be deterministic and predictable</a:t>
            </a:r>
          </a:p>
        </p:txBody>
      </p:sp>
      <p:pic>
        <p:nvPicPr>
          <p:cNvPr id="58372" name="Picture 11" descr="1_ceres"/>
          <p:cNvPicPr>
            <a:picLocks noChangeAspect="1" noChangeArrowheads="1"/>
          </p:cNvPicPr>
          <p:nvPr/>
        </p:nvPicPr>
        <p:blipFill>
          <a:blip r:embed="rId2"/>
          <a:srcRect/>
          <a:stretch>
            <a:fillRect/>
          </a:stretch>
        </p:blipFill>
        <p:spPr bwMode="auto">
          <a:xfrm>
            <a:off x="0" y="3136900"/>
            <a:ext cx="3733800" cy="3721100"/>
          </a:xfrm>
          <a:prstGeom prst="rect">
            <a:avLst/>
          </a:prstGeom>
          <a:noFill/>
          <a:ln w="9525">
            <a:noFill/>
            <a:miter lim="800000"/>
            <a:headEnd/>
            <a:tailEnd/>
          </a:ln>
        </p:spPr>
      </p:pic>
      <p:sp>
        <p:nvSpPr>
          <p:cNvPr id="58373" name="Text Box 13"/>
          <p:cNvSpPr txBox="1">
            <a:spLocks noChangeArrowheads="1"/>
          </p:cNvSpPr>
          <p:nvPr/>
        </p:nvSpPr>
        <p:spPr bwMode="auto">
          <a:xfrm>
            <a:off x="457200" y="2438400"/>
            <a:ext cx="2546350" cy="641350"/>
          </a:xfrm>
          <a:prstGeom prst="rect">
            <a:avLst/>
          </a:prstGeom>
          <a:noFill/>
          <a:ln w="9525">
            <a:noFill/>
            <a:miter lim="800000"/>
            <a:headEnd/>
            <a:tailEnd/>
          </a:ln>
        </p:spPr>
        <p:txBody>
          <a:bodyPr>
            <a:spAutoFit/>
          </a:bodyPr>
          <a:lstStyle/>
          <a:p>
            <a:r>
              <a:rPr lang="en-US" sz="3600"/>
              <a:t>1 Ceres</a:t>
            </a:r>
          </a:p>
        </p:txBody>
      </p:sp>
      <p:sp>
        <p:nvSpPr>
          <p:cNvPr id="58374" name="Text Box 14"/>
          <p:cNvSpPr txBox="1">
            <a:spLocks noChangeArrowheads="1"/>
          </p:cNvSpPr>
          <p:nvPr/>
        </p:nvSpPr>
        <p:spPr bwMode="auto">
          <a:xfrm>
            <a:off x="5257800" y="2438400"/>
            <a:ext cx="2819400" cy="641350"/>
          </a:xfrm>
          <a:prstGeom prst="rect">
            <a:avLst/>
          </a:prstGeom>
          <a:noFill/>
          <a:ln w="9525">
            <a:noFill/>
            <a:miter lim="800000"/>
            <a:headEnd/>
            <a:tailEnd/>
          </a:ln>
        </p:spPr>
        <p:txBody>
          <a:bodyPr>
            <a:spAutoFit/>
          </a:bodyPr>
          <a:lstStyle/>
          <a:p>
            <a:r>
              <a:rPr lang="en-US" sz="3600"/>
              <a:t>3 Juno</a:t>
            </a:r>
          </a:p>
        </p:txBody>
      </p:sp>
      <p:pic>
        <p:nvPicPr>
          <p:cNvPr id="58375" name="Picture 15" descr="3_juno"/>
          <p:cNvPicPr>
            <a:picLocks noChangeAspect="1" noChangeArrowheads="1"/>
          </p:cNvPicPr>
          <p:nvPr/>
        </p:nvPicPr>
        <p:blipFill>
          <a:blip r:embed="rId3"/>
          <a:srcRect/>
          <a:stretch>
            <a:fillRect/>
          </a:stretch>
        </p:blipFill>
        <p:spPr bwMode="auto">
          <a:xfrm>
            <a:off x="5372100" y="3048000"/>
            <a:ext cx="2857500" cy="3810000"/>
          </a:xfrm>
          <a:prstGeom prst="rect">
            <a:avLst/>
          </a:prstGeom>
          <a:noFill/>
          <a:ln w="9525">
            <a:noFill/>
            <a:miter lim="800000"/>
            <a:headEnd/>
            <a:tailEnd/>
          </a:ln>
        </p:spPr>
      </p:pic>
      <p:pic>
        <p:nvPicPr>
          <p:cNvPr id="8" name="صورة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web"/>
          <p:cNvPicPr>
            <a:picLocks noChangeAspect="1" noChangeArrowheads="1"/>
          </p:cNvPicPr>
          <p:nvPr/>
        </p:nvPicPr>
        <p:blipFill>
          <a:blip r:embed="rId2"/>
          <a:srcRect/>
          <a:stretch>
            <a:fillRect/>
          </a:stretch>
        </p:blipFill>
        <p:spPr bwMode="auto">
          <a:xfrm>
            <a:off x="1320800" y="-49213"/>
            <a:ext cx="6907213" cy="6907213"/>
          </a:xfrm>
          <a:prstGeom prst="rect">
            <a:avLst/>
          </a:prstGeom>
          <a:noFill/>
          <a:ln w="9525">
            <a:noFill/>
            <a:miter lim="800000"/>
            <a:headEnd/>
            <a:tailEnd/>
          </a:ln>
        </p:spPr>
      </p:pic>
      <p:sp>
        <p:nvSpPr>
          <p:cNvPr id="59395" name="Rectangle 3"/>
          <p:cNvSpPr>
            <a:spLocks noGrp="1" noChangeArrowheads="1"/>
          </p:cNvSpPr>
          <p:nvPr>
            <p:ph type="title"/>
          </p:nvPr>
        </p:nvSpPr>
        <p:spPr/>
        <p:txBody>
          <a:bodyPr/>
          <a:lstStyle/>
          <a:p>
            <a:pPr eaLnBrk="1" hangingPunct="1"/>
            <a:r>
              <a:rPr lang="en-US" smtClean="0"/>
              <a:t>Ceres</a:t>
            </a:r>
          </a:p>
        </p:txBody>
      </p:sp>
      <p:sp>
        <p:nvSpPr>
          <p:cNvPr id="59396" name="Rectangle 4"/>
          <p:cNvSpPr>
            <a:spLocks noGrp="1" noChangeArrowheads="1"/>
          </p:cNvSpPr>
          <p:nvPr>
            <p:ph idx="1"/>
          </p:nvPr>
        </p:nvSpPr>
        <p:spPr/>
        <p:txBody>
          <a:bodyPr/>
          <a:lstStyle/>
          <a:p>
            <a:pPr eaLnBrk="1" hangingPunct="1"/>
            <a:r>
              <a:rPr lang="en-US" smtClean="0"/>
              <a:t>1000 km diameter (Texas size)</a:t>
            </a:r>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type="title"/>
          </p:nvPr>
        </p:nvSpPr>
        <p:spPr/>
        <p:txBody>
          <a:bodyPr/>
          <a:lstStyle/>
          <a:p>
            <a:pPr eaLnBrk="1" hangingPunct="1"/>
            <a:r>
              <a:rPr lang="en-US" smtClean="0"/>
              <a:t>Ceres</a:t>
            </a:r>
          </a:p>
        </p:txBody>
      </p:sp>
      <p:sp>
        <p:nvSpPr>
          <p:cNvPr id="60418" name="Rectangle 2"/>
          <p:cNvSpPr>
            <a:spLocks noGrp="1" noChangeArrowheads="1"/>
          </p:cNvSpPr>
          <p:nvPr>
            <p:ph idx="1"/>
          </p:nvPr>
        </p:nvSpPr>
        <p:spPr/>
        <p:txBody>
          <a:bodyPr/>
          <a:lstStyle/>
          <a:p>
            <a:pPr eaLnBrk="1" hangingPunct="1"/>
            <a:endParaRPr lang="ar-EG" smtClean="0"/>
          </a:p>
        </p:txBody>
      </p:sp>
      <p:pic>
        <p:nvPicPr>
          <p:cNvPr id="60420" name="Picture 4" descr="cosmos12"/>
          <p:cNvPicPr>
            <a:picLocks noChangeAspect="1" noChangeArrowheads="1"/>
          </p:cNvPicPr>
          <p:nvPr/>
        </p:nvPicPr>
        <p:blipFill>
          <a:blip r:embed="rId2"/>
          <a:srcRect/>
          <a:stretch>
            <a:fillRect/>
          </a:stretch>
        </p:blipFill>
        <p:spPr bwMode="auto">
          <a:xfrm>
            <a:off x="0" y="1828800"/>
            <a:ext cx="9144000" cy="5719763"/>
          </a:xfrm>
          <a:prstGeom prst="rect">
            <a:avLst/>
          </a:prstGeom>
          <a:noFill/>
          <a:ln w="9525">
            <a:noFill/>
            <a:miter lim="800000"/>
            <a:headEnd/>
            <a:tailEnd/>
          </a:ln>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6"/>
          <p:cNvSpPr>
            <a:spLocks noGrp="1" noChangeArrowheads="1"/>
          </p:cNvSpPr>
          <p:nvPr>
            <p:ph type="title"/>
          </p:nvPr>
        </p:nvSpPr>
        <p:spPr>
          <a:xfrm>
            <a:off x="1143000" y="0"/>
            <a:ext cx="7239000" cy="1143000"/>
          </a:xfrm>
        </p:spPr>
        <p:txBody>
          <a:bodyPr/>
          <a:lstStyle/>
          <a:p>
            <a:pPr eaLnBrk="1" hangingPunct="1"/>
            <a:r>
              <a:rPr lang="en-US" smtClean="0"/>
              <a:t>S Asteroids (‘silicaceous’)</a:t>
            </a:r>
          </a:p>
        </p:txBody>
      </p:sp>
      <p:sp>
        <p:nvSpPr>
          <p:cNvPr id="61443" name="Rectangle 7"/>
          <p:cNvSpPr>
            <a:spLocks noGrp="1" noChangeArrowheads="1"/>
          </p:cNvSpPr>
          <p:nvPr>
            <p:ph idx="1"/>
          </p:nvPr>
        </p:nvSpPr>
        <p:spPr>
          <a:xfrm>
            <a:off x="0" y="3335616"/>
            <a:ext cx="9144000" cy="3276600"/>
          </a:xfrm>
        </p:spPr>
        <p:txBody>
          <a:bodyPr>
            <a:normAutofit/>
          </a:bodyPr>
          <a:lstStyle/>
          <a:p>
            <a:pPr eaLnBrk="1" hangingPunct="1"/>
            <a:r>
              <a:rPr lang="en-US" sz="2400" dirty="0" smtClean="0"/>
              <a:t>951 </a:t>
            </a:r>
            <a:r>
              <a:rPr lang="en-US" sz="2400" dirty="0" err="1" smtClean="0"/>
              <a:t>Gaspra</a:t>
            </a:r>
            <a:r>
              <a:rPr lang="en-US" sz="2400" dirty="0" smtClean="0"/>
              <a:t>	433 Eros (true color)	Ida (and Dactyl)</a:t>
            </a:r>
          </a:p>
          <a:p>
            <a:pPr eaLnBrk="1" hangingPunct="1"/>
            <a:endParaRPr lang="en-US" sz="2400" dirty="0" smtClean="0"/>
          </a:p>
          <a:p>
            <a:pPr eaLnBrk="1" hangingPunct="1"/>
            <a:r>
              <a:rPr lang="en-US" sz="2400" dirty="0" smtClean="0"/>
              <a:t>19 x 12 x 11 km	     33 x 13 x13 km		58 x 23 km (1km)</a:t>
            </a:r>
          </a:p>
          <a:p>
            <a:pPr eaLnBrk="1" hangingPunct="1"/>
            <a:r>
              <a:rPr lang="en-US" sz="2400" dirty="0" smtClean="0"/>
              <a:t>Galileo flyby, 199      NEAR orbit/landing	Galileo flyby, 1993</a:t>
            </a:r>
          </a:p>
          <a:p>
            <a:pPr eaLnBrk="1" hangingPunct="1"/>
            <a:r>
              <a:rPr lang="en-US" sz="2400" dirty="0" smtClean="0"/>
              <a:t>Grooves, curved	     near-Earth asteroid,     member of </a:t>
            </a:r>
            <a:r>
              <a:rPr lang="en-US" sz="2400" dirty="0" err="1" smtClean="0"/>
              <a:t>Koronis</a:t>
            </a:r>
            <a:endParaRPr lang="en-US" sz="2400" dirty="0" smtClean="0"/>
          </a:p>
          <a:p>
            <a:pPr eaLnBrk="1" hangingPunct="1">
              <a:buFont typeface="Wingdings" pitchFamily="2" charset="2"/>
              <a:buNone/>
            </a:pPr>
            <a:r>
              <a:rPr lang="en-US" sz="2400" dirty="0" smtClean="0"/>
              <a:t>depressions, ridges      space weathering	family, first ID of </a:t>
            </a:r>
          </a:p>
          <a:p>
            <a:pPr eaLnBrk="1" hangingPunct="1">
              <a:buFont typeface="Wingdings" pitchFamily="2" charset="2"/>
              <a:buNone/>
            </a:pPr>
            <a:r>
              <a:rPr lang="en-US" sz="2400" dirty="0" smtClean="0"/>
              <a:t>(</a:t>
            </a:r>
            <a:r>
              <a:rPr lang="en-US" sz="2400" dirty="0" err="1" smtClean="0"/>
              <a:t>Phobos</a:t>
            </a:r>
            <a:r>
              <a:rPr lang="en-US" sz="2400" dirty="0" smtClean="0"/>
              <a:t>-like) 	     effects documented	asteroid ‘moons’</a:t>
            </a:r>
          </a:p>
        </p:txBody>
      </p:sp>
      <p:pic>
        <p:nvPicPr>
          <p:cNvPr id="61444" name="Picture 8" descr="Gaspra"/>
          <p:cNvPicPr>
            <a:picLocks noChangeAspect="1" noChangeArrowheads="1"/>
          </p:cNvPicPr>
          <p:nvPr/>
        </p:nvPicPr>
        <p:blipFill>
          <a:blip r:embed="rId2"/>
          <a:srcRect/>
          <a:stretch>
            <a:fillRect/>
          </a:stretch>
        </p:blipFill>
        <p:spPr bwMode="auto">
          <a:xfrm>
            <a:off x="0" y="838200"/>
            <a:ext cx="2819400" cy="2819400"/>
          </a:xfrm>
          <a:prstGeom prst="rect">
            <a:avLst/>
          </a:prstGeom>
          <a:noFill/>
          <a:ln w="9525">
            <a:noFill/>
            <a:miter lim="800000"/>
            <a:headEnd/>
            <a:tailEnd/>
          </a:ln>
        </p:spPr>
      </p:pic>
      <p:pic>
        <p:nvPicPr>
          <p:cNvPr id="61445" name="Picture 9" descr="eros, true color"/>
          <p:cNvPicPr>
            <a:picLocks noChangeAspect="1" noChangeArrowheads="1"/>
          </p:cNvPicPr>
          <p:nvPr/>
        </p:nvPicPr>
        <p:blipFill>
          <a:blip r:embed="rId3"/>
          <a:srcRect/>
          <a:stretch>
            <a:fillRect/>
          </a:stretch>
        </p:blipFill>
        <p:spPr bwMode="auto">
          <a:xfrm>
            <a:off x="3429000" y="1295400"/>
            <a:ext cx="2438400" cy="1698625"/>
          </a:xfrm>
          <a:prstGeom prst="rect">
            <a:avLst/>
          </a:prstGeom>
          <a:noFill/>
          <a:ln w="9525">
            <a:noFill/>
            <a:miter lim="800000"/>
            <a:headEnd/>
            <a:tailEnd/>
          </a:ln>
        </p:spPr>
      </p:pic>
      <p:pic>
        <p:nvPicPr>
          <p:cNvPr id="61446" name="Picture 10" descr="ida and dactyl"/>
          <p:cNvPicPr>
            <a:picLocks noChangeAspect="1" noChangeArrowheads="1"/>
          </p:cNvPicPr>
          <p:nvPr/>
        </p:nvPicPr>
        <p:blipFill>
          <a:blip r:embed="rId4"/>
          <a:srcRect/>
          <a:stretch>
            <a:fillRect/>
          </a:stretch>
        </p:blipFill>
        <p:spPr bwMode="auto">
          <a:xfrm>
            <a:off x="6172200" y="1066800"/>
            <a:ext cx="2971800" cy="2228850"/>
          </a:xfrm>
          <a:prstGeom prst="rect">
            <a:avLst/>
          </a:prstGeom>
          <a:noFill/>
          <a:ln w="9525">
            <a:noFill/>
            <a:miter lim="800000"/>
            <a:headEnd/>
            <a:tailEnd/>
          </a:ln>
        </p:spPr>
      </p:pic>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282575" y="68263"/>
            <a:ext cx="8861425" cy="6789737"/>
          </a:xfrm>
          <a:prstGeom prst="rect">
            <a:avLst/>
          </a:prstGeom>
          <a:noFill/>
          <a:ln w="9525">
            <a:noFill/>
            <a:miter lim="800000"/>
            <a:headEnd/>
            <a:tailEnd/>
          </a:ln>
        </p:spPr>
      </p:pic>
      <p:sp>
        <p:nvSpPr>
          <p:cNvPr id="4" name="Rectangle 3"/>
          <p:cNvSpPr/>
          <p:nvPr/>
        </p:nvSpPr>
        <p:spPr>
          <a:xfrm>
            <a:off x="228600" y="1"/>
            <a:ext cx="4267200" cy="1200329"/>
          </a:xfrm>
          <a:prstGeom prst="rect">
            <a:avLst/>
          </a:prstGeom>
        </p:spPr>
        <p:txBody>
          <a:bodyPr wrap="square">
            <a:spAutoFit/>
          </a:bodyPr>
          <a:lstStyle/>
          <a:p>
            <a:r>
              <a:rPr lang="ar-EG" sz="3600" b="1" dirty="0" smtClean="0">
                <a:solidFill>
                  <a:schemeClr val="bg1"/>
                </a:solidFill>
              </a:rPr>
              <a:t>نقية قبلت الماء فأنبتت الكلأ والعشب الكثير</a:t>
            </a:r>
            <a:endParaRPr lang="ar-EG" sz="3600" b="1" dirty="0">
              <a:solidFill>
                <a:schemeClr val="bg1"/>
              </a:solidFill>
            </a:endParaRPr>
          </a:p>
        </p:txBody>
      </p:sp>
      <p:sp>
        <p:nvSpPr>
          <p:cNvPr id="5" name="Rectangle 4"/>
          <p:cNvSpPr/>
          <p:nvPr/>
        </p:nvSpPr>
        <p:spPr>
          <a:xfrm>
            <a:off x="0" y="4267200"/>
            <a:ext cx="3810000" cy="830997"/>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EG" sz="2400" b="1" dirty="0" smtClean="0">
                <a:solidFill>
                  <a:schemeClr val="tx1"/>
                </a:solidFill>
              </a:rPr>
              <a:t>أجادب</a:t>
            </a:r>
            <a:r>
              <a:rPr lang="ar-EG" sz="2400" b="1" dirty="0" smtClean="0">
                <a:solidFill>
                  <a:srgbClr val="FF0000"/>
                </a:solidFill>
              </a:rPr>
              <a:t> أمسكت الماء ، فنفع الله بها الناس فشربوا وسقوا وزرعوا </a:t>
            </a:r>
            <a:endParaRPr lang="ar-EG" sz="2400" b="1" dirty="0">
              <a:solidFill>
                <a:srgbClr val="FF0000"/>
              </a:solidFill>
            </a:endParaRPr>
          </a:p>
        </p:txBody>
      </p:sp>
      <p:sp>
        <p:nvSpPr>
          <p:cNvPr id="6" name="Rectangle 5"/>
          <p:cNvSpPr/>
          <p:nvPr/>
        </p:nvSpPr>
        <p:spPr>
          <a:xfrm>
            <a:off x="7429520" y="4925809"/>
            <a:ext cx="1600200" cy="646331"/>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ar-EG" b="1" dirty="0" smtClean="0">
                <a:solidFill>
                  <a:schemeClr val="tx1"/>
                </a:solidFill>
              </a:rPr>
              <a:t>قيعان</a:t>
            </a:r>
            <a:r>
              <a:rPr lang="ar-EG" dirty="0" smtClean="0">
                <a:solidFill>
                  <a:srgbClr val="FF0000"/>
                </a:solidFill>
              </a:rPr>
              <a:t> </a:t>
            </a:r>
            <a:r>
              <a:rPr lang="ar-EG" dirty="0" smtClean="0">
                <a:solidFill>
                  <a:srgbClr val="0070C0"/>
                </a:solidFill>
              </a:rPr>
              <a:t>لا تمسك ماءً ولا تنبت الكلأ</a:t>
            </a:r>
            <a:endParaRPr lang="ar-EG" dirty="0">
              <a:solidFill>
                <a:srgbClr val="0070C0"/>
              </a:solidFill>
            </a:endParaRPr>
          </a:p>
        </p:txBody>
      </p:sp>
      <p:pic>
        <p:nvPicPr>
          <p:cNvPr id="7" name="صورة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0510" y="6309320"/>
            <a:ext cx="481415" cy="303777"/>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smtClean="0"/>
              <a:t>Eros</a:t>
            </a:r>
          </a:p>
        </p:txBody>
      </p:sp>
      <p:pic>
        <p:nvPicPr>
          <p:cNvPr id="62467" name="Picture 3" descr="Eros4"/>
          <p:cNvPicPr>
            <a:picLocks noChangeAspect="1" noChangeArrowheads="1"/>
          </p:cNvPicPr>
          <p:nvPr/>
        </p:nvPicPr>
        <p:blipFill>
          <a:blip r:embed="rId2"/>
          <a:srcRect/>
          <a:stretch>
            <a:fillRect/>
          </a:stretch>
        </p:blipFill>
        <p:spPr bwMode="auto">
          <a:xfrm>
            <a:off x="374650" y="1543050"/>
            <a:ext cx="4197350" cy="4629150"/>
          </a:xfrm>
          <a:prstGeom prst="rect">
            <a:avLst/>
          </a:prstGeom>
          <a:noFill/>
          <a:ln w="9525">
            <a:noFill/>
            <a:miter lim="800000"/>
            <a:headEnd/>
            <a:tailEnd/>
          </a:ln>
        </p:spPr>
      </p:pic>
      <p:pic>
        <p:nvPicPr>
          <p:cNvPr id="62468" name="Picture 4" descr="Eros250m"/>
          <p:cNvPicPr>
            <a:picLocks noChangeAspect="1" noChangeArrowheads="1"/>
          </p:cNvPicPr>
          <p:nvPr/>
        </p:nvPicPr>
        <p:blipFill>
          <a:blip r:embed="rId3"/>
          <a:srcRect/>
          <a:stretch>
            <a:fillRect/>
          </a:stretch>
        </p:blipFill>
        <p:spPr bwMode="auto">
          <a:xfrm>
            <a:off x="4953000" y="1855788"/>
            <a:ext cx="3946525" cy="3144837"/>
          </a:xfrm>
          <a:prstGeom prst="rect">
            <a:avLst/>
          </a:prstGeom>
          <a:noFill/>
          <a:ln w="9525">
            <a:noFill/>
            <a:miter lim="800000"/>
            <a:headEnd/>
            <a:tailEnd/>
          </a:ln>
        </p:spPr>
      </p:pic>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endParaRPr lang="ar-EG" smtClean="0"/>
          </a:p>
        </p:txBody>
      </p:sp>
      <p:sp>
        <p:nvSpPr>
          <p:cNvPr id="63492" name="Rectangle 4"/>
          <p:cNvSpPr>
            <a:spLocks noGrp="1" noChangeArrowheads="1"/>
          </p:cNvSpPr>
          <p:nvPr>
            <p:ph idx="1"/>
          </p:nvPr>
        </p:nvSpPr>
        <p:spPr>
          <a:xfrm>
            <a:off x="457200" y="1600200"/>
            <a:ext cx="8477250" cy="4530725"/>
          </a:xfrm>
        </p:spPr>
        <p:txBody>
          <a:bodyPr/>
          <a:lstStyle/>
          <a:p>
            <a:pPr eaLnBrk="1" hangingPunct="1">
              <a:buFont typeface="Wingdings" pitchFamily="2" charset="2"/>
              <a:buNone/>
            </a:pPr>
            <a:r>
              <a:rPr lang="en-US" b="1" u="sng" smtClean="0"/>
              <a:t>Eris </a:t>
            </a:r>
            <a:r>
              <a:rPr lang="en-US" smtClean="0"/>
              <a:t> (formerly called 2003 UB313 and Xena)</a:t>
            </a:r>
            <a:endParaRPr lang="en-US" b="1" u="sng" smtClean="0"/>
          </a:p>
          <a:p>
            <a:pPr eaLnBrk="1" hangingPunct="1"/>
            <a:r>
              <a:rPr lang="en-US" smtClean="0"/>
              <a:t>2500 km diameter</a:t>
            </a:r>
          </a:p>
        </p:txBody>
      </p:sp>
      <p:pic>
        <p:nvPicPr>
          <p:cNvPr id="63491" name="Picture 3" descr="image589a181d-99c2-4d4d-817b-9a73dcc23abc"/>
          <p:cNvPicPr>
            <a:picLocks noChangeAspect="1" noChangeArrowheads="1"/>
          </p:cNvPicPr>
          <p:nvPr/>
        </p:nvPicPr>
        <p:blipFill>
          <a:blip r:embed="rId2"/>
          <a:srcRect/>
          <a:stretch>
            <a:fillRect/>
          </a:stretch>
        </p:blipFill>
        <p:spPr bwMode="auto">
          <a:xfrm>
            <a:off x="155575" y="46038"/>
            <a:ext cx="9193213" cy="6894512"/>
          </a:xfrm>
          <a:prstGeom prst="rect">
            <a:avLst/>
          </a:prstGeom>
          <a:noFill/>
          <a:ln w="9525">
            <a:noFill/>
            <a:miter lim="800000"/>
            <a:headEnd/>
            <a:tailEnd/>
          </a:ln>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Three Asteroids</a:t>
            </a:r>
          </a:p>
        </p:txBody>
      </p:sp>
      <p:pic>
        <p:nvPicPr>
          <p:cNvPr id="64515" name="Picture 3" descr="composite"/>
          <p:cNvPicPr>
            <a:picLocks noChangeAspect="1" noChangeArrowheads="1"/>
          </p:cNvPicPr>
          <p:nvPr/>
        </p:nvPicPr>
        <p:blipFill>
          <a:blip r:embed="rId2"/>
          <a:srcRect/>
          <a:stretch>
            <a:fillRect/>
          </a:stretch>
        </p:blipFill>
        <p:spPr bwMode="auto">
          <a:xfrm>
            <a:off x="914400" y="1235075"/>
            <a:ext cx="7315200" cy="4937125"/>
          </a:xfrm>
          <a:prstGeom prst="rect">
            <a:avLst/>
          </a:prstGeom>
          <a:noFill/>
          <a:ln w="9525">
            <a:noFill/>
            <a:miter lim="800000"/>
            <a:headEnd/>
            <a:tailEnd/>
          </a:ln>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US" smtClean="0"/>
              <a:t>Double Asteroids</a:t>
            </a:r>
          </a:p>
        </p:txBody>
      </p:sp>
      <p:pic>
        <p:nvPicPr>
          <p:cNvPr id="65539" name="Picture 3" descr="castalia"/>
          <p:cNvPicPr>
            <a:picLocks noChangeAspect="1" noChangeArrowheads="1"/>
          </p:cNvPicPr>
          <p:nvPr/>
        </p:nvPicPr>
        <p:blipFill>
          <a:blip r:embed="rId2"/>
          <a:srcRect/>
          <a:stretch>
            <a:fillRect/>
          </a:stretch>
        </p:blipFill>
        <p:spPr bwMode="auto">
          <a:xfrm>
            <a:off x="228600" y="1822450"/>
            <a:ext cx="4724400" cy="3211513"/>
          </a:xfrm>
          <a:prstGeom prst="rect">
            <a:avLst/>
          </a:prstGeom>
          <a:noFill/>
          <a:ln w="9525">
            <a:noFill/>
            <a:miter lim="800000"/>
            <a:headEnd/>
            <a:tailEnd/>
          </a:ln>
        </p:spPr>
      </p:pic>
      <p:pic>
        <p:nvPicPr>
          <p:cNvPr id="65540" name="Picture 4" descr="Toutatis"/>
          <p:cNvPicPr>
            <a:picLocks noChangeAspect="1" noChangeArrowheads="1"/>
          </p:cNvPicPr>
          <p:nvPr/>
        </p:nvPicPr>
        <p:blipFill>
          <a:blip r:embed="rId3"/>
          <a:srcRect/>
          <a:stretch>
            <a:fillRect/>
          </a:stretch>
        </p:blipFill>
        <p:spPr bwMode="auto">
          <a:xfrm>
            <a:off x="5029200" y="1485900"/>
            <a:ext cx="3819525" cy="3886200"/>
          </a:xfrm>
          <a:prstGeom prst="rect">
            <a:avLst/>
          </a:prstGeom>
          <a:noFill/>
          <a:ln w="9525">
            <a:noFill/>
            <a:miter lim="800000"/>
            <a:headEnd/>
            <a:tailEnd/>
          </a:ln>
        </p:spPr>
      </p:pic>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Grp="1" noChangeArrowheads="1"/>
          </p:cNvSpPr>
          <p:nvPr>
            <p:ph type="title"/>
          </p:nvPr>
        </p:nvSpPr>
        <p:spPr>
          <a:xfrm>
            <a:off x="914400" y="0"/>
            <a:ext cx="7467600" cy="685800"/>
          </a:xfrm>
        </p:spPr>
        <p:txBody>
          <a:bodyPr>
            <a:normAutofit fontScale="90000"/>
          </a:bodyPr>
          <a:lstStyle/>
          <a:p>
            <a:pPr eaLnBrk="1" hangingPunct="1"/>
            <a:r>
              <a:rPr lang="en-US" smtClean="0"/>
              <a:t>C Asteroids (‘carbonaceous’)</a:t>
            </a:r>
          </a:p>
        </p:txBody>
      </p:sp>
      <p:sp>
        <p:nvSpPr>
          <p:cNvPr id="66563" name="Rectangle 7"/>
          <p:cNvSpPr>
            <a:spLocks noGrp="1" noChangeArrowheads="1"/>
          </p:cNvSpPr>
          <p:nvPr>
            <p:ph idx="1"/>
          </p:nvPr>
        </p:nvSpPr>
        <p:spPr>
          <a:xfrm>
            <a:off x="228600" y="914400"/>
            <a:ext cx="8915400" cy="914400"/>
          </a:xfrm>
        </p:spPr>
        <p:txBody>
          <a:bodyPr/>
          <a:lstStyle/>
          <a:p>
            <a:pPr eaLnBrk="1" hangingPunct="1"/>
            <a:r>
              <a:rPr lang="en-US" sz="2400" smtClean="0"/>
              <a:t>253 Mathilde; 66 x 48 x 46 km, visited by NEAR Shoemaker</a:t>
            </a:r>
          </a:p>
          <a:p>
            <a:pPr eaLnBrk="1" hangingPunct="1"/>
            <a:r>
              <a:rPr lang="en-US" sz="2400" smtClean="0"/>
              <a:t>Surface as dark as charcoal; typical outer belt asteroid</a:t>
            </a:r>
          </a:p>
        </p:txBody>
      </p:sp>
      <p:pic>
        <p:nvPicPr>
          <p:cNvPr id="66564" name="Picture 8" descr="mathilde"/>
          <p:cNvPicPr>
            <a:picLocks noChangeAspect="1" noChangeArrowheads="1"/>
          </p:cNvPicPr>
          <p:nvPr/>
        </p:nvPicPr>
        <p:blipFill>
          <a:blip r:embed="rId2"/>
          <a:srcRect/>
          <a:stretch>
            <a:fillRect/>
          </a:stretch>
        </p:blipFill>
        <p:spPr bwMode="auto">
          <a:xfrm>
            <a:off x="0" y="2133600"/>
            <a:ext cx="7467600" cy="4737100"/>
          </a:xfrm>
          <a:prstGeom prst="rect">
            <a:avLst/>
          </a:prstGeom>
          <a:noFill/>
          <a:ln w="9525">
            <a:noFill/>
            <a:miter lim="800000"/>
            <a:headEnd/>
            <a:tailEnd/>
          </a:ln>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smtClean="0">
                <a:solidFill>
                  <a:srgbClr val="CC3300"/>
                </a:solidFill>
              </a:rPr>
              <a:t>Comets</a:t>
            </a:r>
          </a:p>
        </p:txBody>
      </p:sp>
      <p:pic>
        <p:nvPicPr>
          <p:cNvPr id="67587" name="Picture 3" descr="F17_06"/>
          <p:cNvPicPr>
            <a:picLocks noGrp="1" noChangeAspect="1" noChangeArrowheads="1"/>
          </p:cNvPicPr>
          <p:nvPr>
            <p:ph idx="1"/>
          </p:nvPr>
        </p:nvPicPr>
        <p:blipFill>
          <a:blip r:embed="rId2"/>
          <a:stretch>
            <a:fillRect/>
          </a:stretch>
        </p:blipFill>
        <p:spPr>
          <a:xfrm>
            <a:off x="1792023" y="1935163"/>
            <a:ext cx="5559954" cy="438943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US" smtClean="0"/>
              <a:t>Comets</a:t>
            </a:r>
          </a:p>
        </p:txBody>
      </p:sp>
      <p:pic>
        <p:nvPicPr>
          <p:cNvPr id="68611" name="Picture 3" descr="Hale-Bopp_March7"/>
          <p:cNvPicPr>
            <a:picLocks noGrp="1" noChangeAspect="1" noChangeArrowheads="1"/>
          </p:cNvPicPr>
          <p:nvPr>
            <p:ph idx="1"/>
          </p:nvPr>
        </p:nvPicPr>
        <p:blipFill>
          <a:blip r:embed="rId2"/>
          <a:stretch>
            <a:fillRect/>
          </a:stretch>
        </p:blipFill>
        <p:spPr>
          <a:xfrm>
            <a:off x="1566862" y="2024856"/>
            <a:ext cx="6010275" cy="4210050"/>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endParaRPr lang="ar-EG" smtClean="0"/>
          </a:p>
        </p:txBody>
      </p:sp>
      <p:pic>
        <p:nvPicPr>
          <p:cNvPr id="69635" name="Picture 3" descr="F17_00"/>
          <p:cNvPicPr>
            <a:picLocks noGrp="1" noChangeAspect="1" noChangeArrowheads="1"/>
          </p:cNvPicPr>
          <p:nvPr>
            <p:ph idx="1"/>
          </p:nvPr>
        </p:nvPicPr>
        <p:blipFill>
          <a:blip r:embed="rId2"/>
          <a:stretch>
            <a:fillRect/>
          </a:stretch>
        </p:blipFill>
        <p:spPr>
          <a:xfrm>
            <a:off x="1792023" y="1935163"/>
            <a:ext cx="5559954" cy="438943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57200" y="0"/>
            <a:ext cx="8229600" cy="1143000"/>
          </a:xfrm>
        </p:spPr>
        <p:txBody>
          <a:bodyPr/>
          <a:lstStyle/>
          <a:p>
            <a:pPr eaLnBrk="1" hangingPunct="1"/>
            <a:r>
              <a:rPr lang="en-US" smtClean="0">
                <a:solidFill>
                  <a:srgbClr val="CC3300"/>
                </a:solidFill>
              </a:rPr>
              <a:t>Comets</a:t>
            </a:r>
          </a:p>
        </p:txBody>
      </p:sp>
      <p:sp>
        <p:nvSpPr>
          <p:cNvPr id="70659" name="Rectangle 3"/>
          <p:cNvSpPr>
            <a:spLocks noGrp="1" noChangeArrowheads="1"/>
          </p:cNvSpPr>
          <p:nvPr>
            <p:ph idx="1"/>
          </p:nvPr>
        </p:nvSpPr>
        <p:spPr>
          <a:xfrm>
            <a:off x="0" y="838200"/>
            <a:ext cx="9144000" cy="6019800"/>
          </a:xfrm>
        </p:spPr>
        <p:txBody>
          <a:bodyPr/>
          <a:lstStyle/>
          <a:p>
            <a:pPr eaLnBrk="1" hangingPunct="1"/>
            <a:r>
              <a:rPr lang="en-US" smtClean="0"/>
              <a:t>Ancient remnants of the Solar nebula</a:t>
            </a:r>
          </a:p>
          <a:p>
            <a:pPr eaLnBrk="1" hangingPunct="1"/>
            <a:r>
              <a:rPr lang="en-US" smtClean="0"/>
              <a:t> Long period comets from the Oort Cloud; short period ones from the Kuiper Belt</a:t>
            </a:r>
          </a:p>
          <a:p>
            <a:pPr eaLnBrk="1" hangingPunct="1"/>
            <a:r>
              <a:rPr lang="en-US" smtClean="0"/>
              <a:t> Total number about 10 trillion !</a:t>
            </a:r>
          </a:p>
          <a:p>
            <a:pPr eaLnBrk="1" hangingPunct="1"/>
            <a:r>
              <a:rPr lang="en-US" smtClean="0"/>
              <a:t> Structure </a:t>
            </a:r>
            <a:r>
              <a:rPr lang="en-US" smtClean="0">
                <a:sym typeface="Wingdings" pitchFamily="2" charset="2"/>
              </a:rPr>
              <a:t> </a:t>
            </a:r>
            <a:r>
              <a:rPr lang="en-US" b="1" smtClean="0">
                <a:solidFill>
                  <a:srgbClr val="CC3300"/>
                </a:solidFill>
                <a:sym typeface="Wingdings" pitchFamily="2" charset="2"/>
              </a:rPr>
              <a:t>Nucleus, Coma, H-cloud, Tail</a:t>
            </a:r>
          </a:p>
          <a:p>
            <a:pPr eaLnBrk="1" hangingPunct="1"/>
            <a:r>
              <a:rPr lang="en-US" smtClean="0">
                <a:sym typeface="Wingdings" pitchFamily="2" charset="2"/>
              </a:rPr>
              <a:t> Tail(s): Gaseous and Ionic</a:t>
            </a:r>
          </a:p>
          <a:p>
            <a:pPr eaLnBrk="1" hangingPunct="1"/>
            <a:r>
              <a:rPr lang="en-US" smtClean="0">
                <a:sym typeface="Wingdings" pitchFamily="2" charset="2"/>
              </a:rPr>
              <a:t> Nucleus  ~ 5-10 Kms diameter, less than ten billionth of the mass of the Earth</a:t>
            </a:r>
          </a:p>
          <a:p>
            <a:pPr eaLnBrk="1" hangingPunct="1"/>
            <a:r>
              <a:rPr lang="en-US" smtClean="0">
                <a:sym typeface="Wingdings" pitchFamily="2" charset="2"/>
              </a:rPr>
              <a:t> Total mass in comets about 1000 times Earth’s mass (all the planets combined)</a:t>
            </a:r>
            <a:endParaRPr lang="en-US"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0"/>
            <a:ext cx="8229600" cy="1143000"/>
          </a:xfrm>
        </p:spPr>
        <p:txBody>
          <a:bodyPr/>
          <a:lstStyle/>
          <a:p>
            <a:pPr eaLnBrk="1" hangingPunct="1"/>
            <a:r>
              <a:rPr lang="en-US" smtClean="0">
                <a:solidFill>
                  <a:srgbClr val="CC3300"/>
                </a:solidFill>
              </a:rPr>
              <a:t>Comets (Contd.)</a:t>
            </a:r>
          </a:p>
        </p:txBody>
      </p:sp>
      <p:sp>
        <p:nvSpPr>
          <p:cNvPr id="71683" name="Rectangle 3"/>
          <p:cNvSpPr>
            <a:spLocks noGrp="1" noChangeArrowheads="1"/>
          </p:cNvSpPr>
          <p:nvPr>
            <p:ph idx="1"/>
          </p:nvPr>
        </p:nvSpPr>
        <p:spPr>
          <a:xfrm>
            <a:off x="228600" y="1066800"/>
            <a:ext cx="8763000" cy="5638800"/>
          </a:xfrm>
        </p:spPr>
        <p:txBody>
          <a:bodyPr/>
          <a:lstStyle/>
          <a:p>
            <a:pPr eaLnBrk="1" hangingPunct="1"/>
            <a:r>
              <a:rPr lang="en-US" smtClean="0"/>
              <a:t> Formed out the building blocks of the Solar System: Ices </a:t>
            </a:r>
            <a:r>
              <a:rPr lang="en-US" smtClean="0">
                <a:solidFill>
                  <a:srgbClr val="CC3300"/>
                </a:solidFill>
              </a:rPr>
              <a:t>(H2O, CO2),</a:t>
            </a:r>
            <a:r>
              <a:rPr lang="en-US" smtClean="0"/>
              <a:t> like the outer planets</a:t>
            </a:r>
          </a:p>
          <a:p>
            <a:pPr eaLnBrk="1" hangingPunct="1"/>
            <a:r>
              <a:rPr lang="en-US" smtClean="0"/>
              <a:t> </a:t>
            </a:r>
            <a:r>
              <a:rPr lang="en-US" smtClean="0">
                <a:solidFill>
                  <a:srgbClr val="CC3300"/>
                </a:solidFill>
              </a:rPr>
              <a:t>Large eccentricity</a:t>
            </a:r>
          </a:p>
          <a:p>
            <a:pPr eaLnBrk="1" hangingPunct="1"/>
            <a:r>
              <a:rPr lang="en-US" smtClean="0"/>
              <a:t> </a:t>
            </a:r>
            <a:r>
              <a:rPr lang="en-US" smtClean="0">
                <a:solidFill>
                  <a:srgbClr val="CC3300"/>
                </a:solidFill>
              </a:rPr>
              <a:t>Evaporate</a:t>
            </a:r>
            <a:r>
              <a:rPr lang="en-US" smtClean="0"/>
              <a:t> while approaching the Sun; the tail gets longer</a:t>
            </a:r>
          </a:p>
          <a:p>
            <a:pPr eaLnBrk="1" hangingPunct="1"/>
            <a:r>
              <a:rPr lang="en-US" smtClean="0"/>
              <a:t> Sometimes </a:t>
            </a:r>
            <a:r>
              <a:rPr lang="en-US" smtClean="0">
                <a:solidFill>
                  <a:srgbClr val="CC3300"/>
                </a:solidFill>
              </a:rPr>
              <a:t>break up</a:t>
            </a:r>
            <a:r>
              <a:rPr lang="en-US" smtClean="0"/>
              <a:t>, e.g. Comet Shoemaker-Levy in 1993</a:t>
            </a:r>
          </a:p>
          <a:p>
            <a:pPr eaLnBrk="1" hangingPunct="1"/>
            <a:r>
              <a:rPr lang="en-US" smtClean="0"/>
              <a:t> </a:t>
            </a:r>
            <a:r>
              <a:rPr lang="en-US" smtClean="0">
                <a:solidFill>
                  <a:srgbClr val="CC3300"/>
                </a:solidFill>
              </a:rPr>
              <a:t>Meteor Showers</a:t>
            </a:r>
            <a:r>
              <a:rPr lang="en-US" smtClean="0"/>
              <a:t>, e.g. Leonid shower in 2001</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6017032"/>
          </a:xfrm>
          <a:prstGeom prst="rect">
            <a:avLst/>
          </a:prstGeom>
        </p:spPr>
        <p:txBody>
          <a:bodyPr wrap="square">
            <a:spAutoFit/>
          </a:bodyPr>
          <a:lstStyle/>
          <a:p>
            <a:pPr algn="just"/>
            <a:r>
              <a:rPr lang="ar-EG" sz="3500" dirty="0" smtClean="0"/>
              <a:t>عن أبي موسى الأشعري رضي الله عنه عن النبي صلى الله عليه وسلم أنه قال: (مثل ما بعثني اله به من الهدى والعلم كمثل الغيث الكثير أصاب أرضاً ، فكان منها </a:t>
            </a:r>
            <a:r>
              <a:rPr lang="ar-EG" sz="3500" dirty="0" smtClean="0">
                <a:solidFill>
                  <a:srgbClr val="00B050"/>
                </a:solidFill>
              </a:rPr>
              <a:t>نقية قبلت الماء فأنبتت الكلأ والعشب الكثير</a:t>
            </a:r>
            <a:r>
              <a:rPr lang="ar-EG" sz="3500" dirty="0" smtClean="0">
                <a:solidFill>
                  <a:srgbClr val="FFFF00"/>
                </a:solidFill>
              </a:rPr>
              <a:t> </a:t>
            </a:r>
            <a:r>
              <a:rPr lang="ar-EG" sz="3500" dirty="0" smtClean="0"/>
              <a:t>، وكانت منها </a:t>
            </a:r>
            <a:r>
              <a:rPr lang="ar-EG" sz="3500" dirty="0" smtClean="0">
                <a:solidFill>
                  <a:srgbClr val="FF0000"/>
                </a:solidFill>
              </a:rPr>
              <a:t>أجادب أمسكت الماء ، فنفع الله بها الناس فشربوا وسقوا وزرعوا </a:t>
            </a:r>
            <a:r>
              <a:rPr lang="ar-EG" sz="3500" dirty="0" smtClean="0"/>
              <a:t>، وأصاب منها طائفة أخرى إنما هي </a:t>
            </a:r>
            <a:r>
              <a:rPr lang="ar-EG" sz="3500" dirty="0" smtClean="0">
                <a:solidFill>
                  <a:srgbClr val="0070C0"/>
                </a:solidFill>
              </a:rPr>
              <a:t>قيعان لا تمسك ماءً ولا تنبت الكلأ </a:t>
            </a:r>
            <a:r>
              <a:rPr lang="ar-EG" sz="3500" dirty="0" smtClean="0"/>
              <a:t>فذلك مثل من فقه في دين الله ونفعه ما بعثني الله به فعلم وعلم ، ومثل من لم يرفع بذلك رأساً ، ولم يقبل هدى الله الذي أرسلت به) . ( رواه البخاري ، كتاب العلم ، باب فضل من علم وعلم 1/175 ، ومسلم كتاب الفضائل ، باب بيان مثل ما بعث النبي صلى الله عليه وسلم ، في 4/787 برقم 2282)</a:t>
            </a:r>
            <a:endParaRPr lang="ar-EG" sz="3500" dirty="0"/>
          </a:p>
        </p:txBody>
      </p:sp>
      <p:pic>
        <p:nvPicPr>
          <p:cNvPr id="3" name="صورة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7904" y="6342215"/>
            <a:ext cx="481415" cy="303777"/>
          </a:xfrm>
          <a:prstGeom prst="rect">
            <a:avLst/>
          </a:prstGeom>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normAutofit/>
          </a:bodyPr>
          <a:lstStyle/>
          <a:p>
            <a:pPr eaLnBrk="1" hangingPunct="1"/>
            <a:r>
              <a:rPr lang="en-US" sz="4400" smtClean="0">
                <a:solidFill>
                  <a:schemeClr val="bg1"/>
                </a:solidFill>
              </a:rPr>
              <a:t>Comets</a:t>
            </a:r>
          </a:p>
        </p:txBody>
      </p:sp>
      <p:sp>
        <p:nvSpPr>
          <p:cNvPr id="72707" name="Rectangle 3"/>
          <p:cNvSpPr>
            <a:spLocks noGrp="1" noChangeArrowheads="1"/>
          </p:cNvSpPr>
          <p:nvPr>
            <p:ph idx="1"/>
          </p:nvPr>
        </p:nvSpPr>
        <p:spPr/>
        <p:txBody>
          <a:bodyPr/>
          <a:lstStyle/>
          <a:p>
            <a:pPr eaLnBrk="1" hangingPunct="1"/>
            <a:r>
              <a:rPr lang="en-US" b="1" smtClean="0"/>
              <a:t>Dirty snowballs - small objects of ice, gas, dust, tiny traces of organic material </a:t>
            </a:r>
          </a:p>
          <a:p>
            <a:pPr eaLnBrk="1" hangingPunct="1"/>
            <a:endParaRPr lang="en-US" b="1" smtClean="0"/>
          </a:p>
        </p:txBody>
      </p:sp>
      <p:pic>
        <p:nvPicPr>
          <p:cNvPr id="72708" name="Picture 4" descr="See Explanation.  Clicking on the picture will download &#10; the highest resolution version available.">
            <a:hlinkClick r:id="rId3"/>
          </p:cNvPr>
          <p:cNvPicPr>
            <a:picLocks noChangeAspect="1" noChangeArrowheads="1"/>
          </p:cNvPicPr>
          <p:nvPr/>
        </p:nvPicPr>
        <p:blipFill>
          <a:blip r:embed="rId4"/>
          <a:srcRect/>
          <a:stretch>
            <a:fillRect/>
          </a:stretch>
        </p:blipFill>
        <p:spPr bwMode="auto">
          <a:xfrm>
            <a:off x="2209800" y="3429000"/>
            <a:ext cx="5229225" cy="2743200"/>
          </a:xfrm>
          <a:prstGeom prst="rect">
            <a:avLst/>
          </a:prstGeom>
          <a:noFill/>
          <a:ln w="9525">
            <a:noFill/>
            <a:miter lim="800000"/>
            <a:headEnd/>
            <a:tailEnd/>
          </a:ln>
        </p:spPr>
      </p:pic>
      <p:sp>
        <p:nvSpPr>
          <p:cNvPr id="72709" name="Rectangle 5"/>
          <p:cNvSpPr>
            <a:spLocks noChangeArrowheads="1"/>
          </p:cNvSpPr>
          <p:nvPr/>
        </p:nvSpPr>
        <p:spPr bwMode="auto">
          <a:xfrm>
            <a:off x="4918075" y="6600825"/>
            <a:ext cx="3652838" cy="244475"/>
          </a:xfrm>
          <a:prstGeom prst="rect">
            <a:avLst/>
          </a:prstGeom>
          <a:noFill/>
          <a:ln w="9525">
            <a:noFill/>
            <a:miter lim="800000"/>
            <a:headEnd/>
            <a:tailEnd/>
          </a:ln>
        </p:spPr>
        <p:txBody>
          <a:bodyPr wrap="none">
            <a:spAutoFit/>
          </a:bodyPr>
          <a:lstStyle/>
          <a:p>
            <a:pPr algn="l" eaLnBrk="0" hangingPunct="0"/>
            <a:r>
              <a:rPr lang="en-US" sz="1000">
                <a:latin typeface="Skia" charset="0"/>
              </a:rPr>
              <a:t>Image from: </a:t>
            </a:r>
            <a:r>
              <a:rPr lang="en-US" sz="1000">
                <a:latin typeface="Skia" charset="0"/>
                <a:hlinkClick r:id="rId5"/>
              </a:rPr>
              <a:t>http://antwrp.gsfc.nasa.gov/apod/ap000805.html</a:t>
            </a:r>
            <a:r>
              <a:rPr lang="en-US" sz="1000">
                <a:latin typeface="Skia" charset="0"/>
              </a:rPr>
              <a:t>  </a:t>
            </a:r>
          </a:p>
        </p:txBody>
      </p:sp>
      <p:pic>
        <p:nvPicPr>
          <p:cNvPr id="6" name="صورة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title"/>
          </p:nvPr>
        </p:nvSpPr>
        <p:spPr>
          <a:xfrm>
            <a:off x="4495800" y="228600"/>
            <a:ext cx="3886200" cy="685800"/>
          </a:xfrm>
        </p:spPr>
        <p:txBody>
          <a:bodyPr>
            <a:normAutofit fontScale="90000"/>
          </a:bodyPr>
          <a:lstStyle/>
          <a:p>
            <a:pPr eaLnBrk="1" hangingPunct="1"/>
            <a:r>
              <a:rPr lang="en-US" smtClean="0"/>
              <a:t>    Comets</a:t>
            </a:r>
          </a:p>
        </p:txBody>
      </p:sp>
      <p:sp>
        <p:nvSpPr>
          <p:cNvPr id="73731" name="Rectangle 7"/>
          <p:cNvSpPr>
            <a:spLocks noGrp="1" noChangeArrowheads="1"/>
          </p:cNvSpPr>
          <p:nvPr>
            <p:ph idx="1"/>
          </p:nvPr>
        </p:nvSpPr>
        <p:spPr>
          <a:xfrm>
            <a:off x="4343400" y="1143000"/>
            <a:ext cx="4572000" cy="5257800"/>
          </a:xfrm>
        </p:spPr>
        <p:txBody>
          <a:bodyPr>
            <a:normAutofit/>
          </a:bodyPr>
          <a:lstStyle/>
          <a:p>
            <a:pPr eaLnBrk="1" hangingPunct="1">
              <a:lnSpc>
                <a:spcPct val="90000"/>
              </a:lnSpc>
            </a:pPr>
            <a:r>
              <a:rPr lang="en-US" sz="2400" smtClean="0"/>
              <a:t>Comet Borrelly, visited by Deep Space 1, 1999</a:t>
            </a:r>
          </a:p>
          <a:p>
            <a:pPr eaLnBrk="1" hangingPunct="1">
              <a:lnSpc>
                <a:spcPct val="90000"/>
              </a:lnSpc>
            </a:pPr>
            <a:r>
              <a:rPr lang="en-US" sz="2400" smtClean="0"/>
              <a:t>8 x 3 x 3 km (bowling pin)</a:t>
            </a:r>
          </a:p>
          <a:p>
            <a:pPr eaLnBrk="1" hangingPunct="1">
              <a:lnSpc>
                <a:spcPct val="90000"/>
              </a:lnSpc>
            </a:pPr>
            <a:r>
              <a:rPr lang="en-US" sz="2400" smtClean="0"/>
              <a:t>Variety of surface terrains, albedos (craters?)</a:t>
            </a:r>
          </a:p>
          <a:p>
            <a:pPr eaLnBrk="1" hangingPunct="1">
              <a:lnSpc>
                <a:spcPct val="90000"/>
              </a:lnSpc>
              <a:buFont typeface="Wingdings" pitchFamily="2" charset="2"/>
              <a:buNone/>
            </a:pPr>
            <a:endParaRPr lang="en-US" sz="2400" smtClean="0"/>
          </a:p>
          <a:p>
            <a:pPr eaLnBrk="1" hangingPunct="1">
              <a:lnSpc>
                <a:spcPct val="90000"/>
              </a:lnSpc>
            </a:pPr>
            <a:endParaRPr lang="en-US" sz="2400" smtClean="0"/>
          </a:p>
          <a:p>
            <a:pPr eaLnBrk="1" hangingPunct="1">
              <a:lnSpc>
                <a:spcPct val="90000"/>
              </a:lnSpc>
            </a:pPr>
            <a:r>
              <a:rPr lang="en-US" sz="2400" smtClean="0"/>
              <a:t>Comet Wild 2, visited by Stardust in January, 2004</a:t>
            </a:r>
          </a:p>
          <a:p>
            <a:pPr eaLnBrk="1" hangingPunct="1">
              <a:lnSpc>
                <a:spcPct val="90000"/>
              </a:lnSpc>
            </a:pPr>
            <a:r>
              <a:rPr lang="en-US" sz="2400" smtClean="0"/>
              <a:t>5.5 x 4 x 3.3 km (hamburger)</a:t>
            </a:r>
          </a:p>
          <a:p>
            <a:pPr eaLnBrk="1" hangingPunct="1">
              <a:lnSpc>
                <a:spcPct val="90000"/>
              </a:lnSpc>
            </a:pPr>
            <a:r>
              <a:rPr lang="en-US" sz="2400" smtClean="0"/>
              <a:t>Craters may be due to impact or outflow jets of gases; indicate cohesive strength of nucleus</a:t>
            </a:r>
          </a:p>
        </p:txBody>
      </p:sp>
      <p:pic>
        <p:nvPicPr>
          <p:cNvPr id="73732" name="Picture 8" descr="borrelly"/>
          <p:cNvPicPr>
            <a:picLocks noChangeAspect="1" noChangeArrowheads="1"/>
          </p:cNvPicPr>
          <p:nvPr/>
        </p:nvPicPr>
        <p:blipFill>
          <a:blip r:embed="rId2"/>
          <a:srcRect/>
          <a:stretch>
            <a:fillRect/>
          </a:stretch>
        </p:blipFill>
        <p:spPr bwMode="auto">
          <a:xfrm>
            <a:off x="0" y="0"/>
            <a:ext cx="3657600" cy="3657600"/>
          </a:xfrm>
          <a:prstGeom prst="rect">
            <a:avLst/>
          </a:prstGeom>
          <a:noFill/>
          <a:ln w="9525">
            <a:noFill/>
            <a:miter lim="800000"/>
            <a:headEnd/>
            <a:tailEnd/>
          </a:ln>
        </p:spPr>
      </p:pic>
      <p:pic>
        <p:nvPicPr>
          <p:cNvPr id="73733" name="Picture 9" descr="comet wild 2"/>
          <p:cNvPicPr>
            <a:picLocks noChangeAspect="1" noChangeArrowheads="1"/>
          </p:cNvPicPr>
          <p:nvPr/>
        </p:nvPicPr>
        <p:blipFill>
          <a:blip r:embed="rId3"/>
          <a:srcRect/>
          <a:stretch>
            <a:fillRect/>
          </a:stretch>
        </p:blipFill>
        <p:spPr bwMode="auto">
          <a:xfrm>
            <a:off x="0" y="3657600"/>
            <a:ext cx="3276600" cy="3255963"/>
          </a:xfrm>
          <a:prstGeom prst="rect">
            <a:avLst/>
          </a:prstGeom>
          <a:noFill/>
          <a:ln w="9525">
            <a:noFill/>
            <a:miter lim="800000"/>
            <a:headEnd/>
            <a:tailEnd/>
          </a:ln>
        </p:spPr>
      </p:pic>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050"/>
          <p:cNvSpPr>
            <a:spLocks noGrp="1" noChangeArrowheads="1"/>
          </p:cNvSpPr>
          <p:nvPr>
            <p:ph type="title"/>
          </p:nvPr>
        </p:nvSpPr>
        <p:spPr>
          <a:xfrm>
            <a:off x="0" y="1905000"/>
            <a:ext cx="7772400" cy="685800"/>
          </a:xfrm>
        </p:spPr>
        <p:txBody>
          <a:bodyPr>
            <a:normAutofit fontScale="90000"/>
          </a:bodyPr>
          <a:lstStyle/>
          <a:p>
            <a:pPr eaLnBrk="1" hangingPunct="1"/>
            <a:r>
              <a:rPr lang="en-US" sz="4000" smtClean="0"/>
              <a:t>Comet Shoemaker-Levy 9 fragments impact Jupiter, July 16-22, 1994</a:t>
            </a:r>
          </a:p>
        </p:txBody>
      </p:sp>
      <p:sp>
        <p:nvSpPr>
          <p:cNvPr id="74755" name="Rectangle 2051"/>
          <p:cNvSpPr>
            <a:spLocks noGrp="1" noChangeArrowheads="1"/>
          </p:cNvSpPr>
          <p:nvPr>
            <p:ph idx="1"/>
          </p:nvPr>
        </p:nvSpPr>
        <p:spPr>
          <a:xfrm>
            <a:off x="6629400" y="3124200"/>
            <a:ext cx="2514600" cy="3429000"/>
          </a:xfrm>
        </p:spPr>
        <p:txBody>
          <a:bodyPr>
            <a:normAutofit/>
          </a:bodyPr>
          <a:lstStyle/>
          <a:p>
            <a:pPr eaLnBrk="1" hangingPunct="1">
              <a:lnSpc>
                <a:spcPct val="90000"/>
              </a:lnSpc>
            </a:pPr>
            <a:r>
              <a:rPr lang="en-US" smtClean="0"/>
              <a:t>‘Bull’s eye’ on Jupiter larger than Earth; first evidence of water in the jovian atmospher</a:t>
            </a:r>
          </a:p>
        </p:txBody>
      </p:sp>
      <p:pic>
        <p:nvPicPr>
          <p:cNvPr id="74756" name="Picture 2052" descr="SL-9 fragments"/>
          <p:cNvPicPr>
            <a:picLocks noChangeAspect="1" noChangeArrowheads="1"/>
          </p:cNvPicPr>
          <p:nvPr/>
        </p:nvPicPr>
        <p:blipFill>
          <a:blip r:embed="rId2"/>
          <a:srcRect/>
          <a:stretch>
            <a:fillRect/>
          </a:stretch>
        </p:blipFill>
        <p:spPr bwMode="auto">
          <a:xfrm>
            <a:off x="0" y="0"/>
            <a:ext cx="8686800" cy="1600200"/>
          </a:xfrm>
          <a:prstGeom prst="rect">
            <a:avLst/>
          </a:prstGeom>
          <a:noFill/>
          <a:ln w="9525">
            <a:noFill/>
            <a:miter lim="800000"/>
            <a:headEnd/>
            <a:tailEnd/>
          </a:ln>
        </p:spPr>
      </p:pic>
      <p:pic>
        <p:nvPicPr>
          <p:cNvPr id="74757" name="Picture 2053" descr="SL-9 impact on jupiter"/>
          <p:cNvPicPr>
            <a:picLocks noChangeAspect="1" noChangeArrowheads="1"/>
          </p:cNvPicPr>
          <p:nvPr/>
        </p:nvPicPr>
        <p:blipFill>
          <a:blip r:embed="rId3"/>
          <a:srcRect/>
          <a:stretch>
            <a:fillRect/>
          </a:stretch>
        </p:blipFill>
        <p:spPr bwMode="auto">
          <a:xfrm>
            <a:off x="0" y="2816225"/>
            <a:ext cx="6553200" cy="4041775"/>
          </a:xfrm>
          <a:prstGeom prst="rect">
            <a:avLst/>
          </a:prstGeom>
          <a:noFill/>
          <a:ln w="9525">
            <a:noFill/>
            <a:miter lim="800000"/>
            <a:headEnd/>
            <a:tailEnd/>
          </a:ln>
        </p:spPr>
      </p:pic>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685800" y="381000"/>
            <a:ext cx="2209800" cy="3048000"/>
          </a:xfrm>
        </p:spPr>
        <p:txBody>
          <a:bodyPr/>
          <a:lstStyle/>
          <a:p>
            <a:pPr eaLnBrk="1" hangingPunct="1"/>
            <a:r>
              <a:rPr lang="en-US" smtClean="0"/>
              <a:t>Halley’s Comet</a:t>
            </a:r>
          </a:p>
        </p:txBody>
      </p:sp>
      <p:pic>
        <p:nvPicPr>
          <p:cNvPr id="75779" name="Picture 3" descr="giotto_halley"/>
          <p:cNvPicPr>
            <a:picLocks noChangeAspect="1" noChangeArrowheads="1"/>
          </p:cNvPicPr>
          <p:nvPr/>
        </p:nvPicPr>
        <p:blipFill>
          <a:blip r:embed="rId2"/>
          <a:srcRect/>
          <a:stretch>
            <a:fillRect/>
          </a:stretch>
        </p:blipFill>
        <p:spPr bwMode="auto">
          <a:xfrm>
            <a:off x="3243263" y="414338"/>
            <a:ext cx="4986337" cy="6029325"/>
          </a:xfrm>
          <a:prstGeom prst="rect">
            <a:avLst/>
          </a:prstGeom>
          <a:noFill/>
          <a:ln w="9525">
            <a:noFill/>
            <a:miter lim="800000"/>
            <a:headEnd/>
            <a:tailEnd/>
          </a:ln>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smtClean="0">
                <a:solidFill>
                  <a:srgbClr val="CC3300"/>
                </a:solidFill>
              </a:rPr>
              <a:t>Structure of comets</a:t>
            </a:r>
          </a:p>
        </p:txBody>
      </p:sp>
      <p:pic>
        <p:nvPicPr>
          <p:cNvPr id="76803" name="Picture 3" descr="F17_20"/>
          <p:cNvPicPr>
            <a:picLocks noGrp="1" noChangeAspect="1" noChangeArrowheads="1"/>
          </p:cNvPicPr>
          <p:nvPr>
            <p:ph idx="1"/>
          </p:nvPr>
        </p:nvPicPr>
        <p:blipFill>
          <a:blip r:embed="rId2"/>
          <a:stretch>
            <a:fillRect/>
          </a:stretch>
        </p:blipFill>
        <p:spPr>
          <a:xfrm>
            <a:off x="2011495" y="1935163"/>
            <a:ext cx="5121010" cy="438943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smtClean="0">
                <a:solidFill>
                  <a:srgbClr val="CC3300"/>
                </a:solidFill>
              </a:rPr>
              <a:t>The vaporizing nucleus</a:t>
            </a:r>
          </a:p>
        </p:txBody>
      </p:sp>
      <p:pic>
        <p:nvPicPr>
          <p:cNvPr id="77827" name="Picture 3" descr="F17_21"/>
          <p:cNvPicPr>
            <a:picLocks noGrp="1" noChangeAspect="1" noChangeArrowheads="1"/>
          </p:cNvPicPr>
          <p:nvPr>
            <p:ph idx="1"/>
          </p:nvPr>
        </p:nvPicPr>
        <p:blipFill>
          <a:blip r:embed="rId2"/>
          <a:stretch>
            <a:fillRect/>
          </a:stretch>
        </p:blipFill>
        <p:spPr>
          <a:xfrm>
            <a:off x="2042848" y="1935163"/>
            <a:ext cx="5058304" cy="438943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smtClean="0">
                <a:solidFill>
                  <a:srgbClr val="CC3300"/>
                </a:solidFill>
              </a:rPr>
              <a:t>Gaseous and Ionic Tails</a:t>
            </a:r>
          </a:p>
        </p:txBody>
      </p:sp>
      <p:pic>
        <p:nvPicPr>
          <p:cNvPr id="78851" name="Picture 3" descr="F17_24"/>
          <p:cNvPicPr>
            <a:picLocks noGrp="1" noChangeAspect="1" noChangeArrowheads="1"/>
          </p:cNvPicPr>
          <p:nvPr>
            <p:ph idx="1"/>
          </p:nvPr>
        </p:nvPicPr>
        <p:blipFill>
          <a:blip r:embed="rId2"/>
          <a:stretch>
            <a:fillRect/>
          </a:stretch>
        </p:blipFill>
        <p:spPr>
          <a:xfrm>
            <a:off x="802809" y="1935163"/>
            <a:ext cx="7538381" cy="438943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US" smtClean="0"/>
              <a:t>Comet Parts</a:t>
            </a:r>
          </a:p>
        </p:txBody>
      </p:sp>
      <p:sp>
        <p:nvSpPr>
          <p:cNvPr id="79875" name="Rectangle 3"/>
          <p:cNvSpPr>
            <a:spLocks noChangeArrowheads="1"/>
          </p:cNvSpPr>
          <p:nvPr/>
        </p:nvSpPr>
        <p:spPr bwMode="auto">
          <a:xfrm>
            <a:off x="381000" y="4724400"/>
            <a:ext cx="4645025" cy="244475"/>
          </a:xfrm>
          <a:prstGeom prst="rect">
            <a:avLst/>
          </a:prstGeom>
          <a:noFill/>
          <a:ln w="9525">
            <a:noFill/>
            <a:miter lim="800000"/>
            <a:headEnd/>
            <a:tailEnd/>
          </a:ln>
        </p:spPr>
        <p:txBody>
          <a:bodyPr wrap="none">
            <a:spAutoFit/>
          </a:bodyPr>
          <a:lstStyle/>
          <a:p>
            <a:pPr algn="l" eaLnBrk="0" hangingPunct="0"/>
            <a:r>
              <a:rPr lang="en-US" sz="1000">
                <a:latin typeface="Skia" charset="0"/>
              </a:rPr>
              <a:t>Image from </a:t>
            </a:r>
            <a:r>
              <a:rPr lang="en-US" sz="1000">
                <a:latin typeface="Skia" charset="0"/>
                <a:hlinkClick r:id="rId3"/>
              </a:rPr>
              <a:t>http://hubblesite.org/newscenter/archive/releases/2004/52/image/a/</a:t>
            </a:r>
            <a:r>
              <a:rPr lang="en-US" sz="1000">
                <a:latin typeface="Skia" charset="0"/>
              </a:rPr>
              <a:t> </a:t>
            </a:r>
          </a:p>
        </p:txBody>
      </p:sp>
      <p:sp>
        <p:nvSpPr>
          <p:cNvPr id="79876" name="Text Box 4"/>
          <p:cNvSpPr txBox="1">
            <a:spLocks noChangeArrowheads="1"/>
          </p:cNvSpPr>
          <p:nvPr/>
        </p:nvSpPr>
        <p:spPr bwMode="auto">
          <a:xfrm>
            <a:off x="13014" y="5432436"/>
            <a:ext cx="9163050" cy="915988"/>
          </a:xfrm>
          <a:prstGeom prst="rect">
            <a:avLst/>
          </a:prstGeom>
          <a:noFill/>
          <a:ln w="9525">
            <a:noFill/>
            <a:miter lim="800000"/>
            <a:headEnd/>
            <a:tailEnd/>
          </a:ln>
        </p:spPr>
        <p:txBody>
          <a:bodyPr wrap="none">
            <a:spAutoFit/>
          </a:bodyPr>
          <a:lstStyle/>
          <a:p>
            <a:pPr algn="l" eaLnBrk="0" hangingPunct="0"/>
            <a:r>
              <a:rPr lang="en-US" sz="1800" dirty="0">
                <a:latin typeface="Skia" charset="0"/>
              </a:rPr>
              <a:t>Nucleus, Coma</a:t>
            </a:r>
          </a:p>
          <a:p>
            <a:pPr algn="l" eaLnBrk="0" hangingPunct="0"/>
            <a:r>
              <a:rPr lang="en-US" sz="1800" dirty="0">
                <a:latin typeface="Skia" charset="0"/>
              </a:rPr>
              <a:t>Dust tail – white, “smoke,” reflects sun.  600,000 to 6 million miles long</a:t>
            </a:r>
          </a:p>
          <a:p>
            <a:pPr algn="l" eaLnBrk="0" hangingPunct="0"/>
            <a:r>
              <a:rPr lang="en-US" sz="1800" dirty="0">
                <a:latin typeface="Skia" charset="0"/>
              </a:rPr>
              <a:t>Ion tail – Solar UV breaks down CO gas, making them glow blue. 10’s of millions of miles</a:t>
            </a:r>
          </a:p>
        </p:txBody>
      </p:sp>
      <p:pic>
        <p:nvPicPr>
          <p:cNvPr id="79877" name="Picture 5" descr="web"/>
          <p:cNvPicPr>
            <a:picLocks noChangeAspect="1" noChangeArrowheads="1"/>
          </p:cNvPicPr>
          <p:nvPr/>
        </p:nvPicPr>
        <p:blipFill>
          <a:blip r:embed="rId4"/>
          <a:srcRect/>
          <a:stretch>
            <a:fillRect/>
          </a:stretch>
        </p:blipFill>
        <p:spPr bwMode="auto">
          <a:xfrm>
            <a:off x="533400" y="1143000"/>
            <a:ext cx="3810000" cy="3514725"/>
          </a:xfrm>
          <a:prstGeom prst="rect">
            <a:avLst/>
          </a:prstGeom>
          <a:noFill/>
          <a:ln w="9525">
            <a:noFill/>
            <a:miter lim="800000"/>
            <a:headEnd/>
            <a:tailEnd/>
          </a:ln>
        </p:spPr>
      </p:pic>
      <p:pic>
        <p:nvPicPr>
          <p:cNvPr id="79878" name="Picture 6" descr="Comet Trail and Tail (click to enlarge)">
            <a:hlinkClick r:id="rId5"/>
          </p:cNvPr>
          <p:cNvPicPr>
            <a:picLocks noChangeAspect="1" noChangeArrowheads="1"/>
          </p:cNvPicPr>
          <p:nvPr/>
        </p:nvPicPr>
        <p:blipFill>
          <a:blip r:embed="rId6"/>
          <a:srcRect/>
          <a:stretch>
            <a:fillRect/>
          </a:stretch>
        </p:blipFill>
        <p:spPr bwMode="auto">
          <a:xfrm>
            <a:off x="5943600" y="914400"/>
            <a:ext cx="2762250" cy="3810000"/>
          </a:xfrm>
          <a:prstGeom prst="rect">
            <a:avLst/>
          </a:prstGeom>
          <a:noFill/>
          <a:ln w="9525">
            <a:noFill/>
            <a:miter lim="800000"/>
            <a:headEnd/>
            <a:tailEnd/>
          </a:ln>
        </p:spPr>
      </p:pic>
      <p:sp>
        <p:nvSpPr>
          <p:cNvPr id="79879" name="Rectangle 7"/>
          <p:cNvSpPr>
            <a:spLocks noChangeArrowheads="1"/>
          </p:cNvSpPr>
          <p:nvPr/>
        </p:nvSpPr>
        <p:spPr bwMode="auto">
          <a:xfrm>
            <a:off x="4953000" y="4953000"/>
            <a:ext cx="4338638" cy="396875"/>
          </a:xfrm>
          <a:prstGeom prst="rect">
            <a:avLst/>
          </a:prstGeom>
          <a:noFill/>
          <a:ln w="9525">
            <a:noFill/>
            <a:miter lim="800000"/>
            <a:headEnd/>
            <a:tailEnd/>
          </a:ln>
        </p:spPr>
        <p:txBody>
          <a:bodyPr wrap="none">
            <a:spAutoFit/>
          </a:bodyPr>
          <a:lstStyle/>
          <a:p>
            <a:pPr algn="l" eaLnBrk="0" hangingPunct="0"/>
            <a:r>
              <a:rPr lang="en-US" sz="1000">
                <a:latin typeface="Skia" charset="0"/>
              </a:rPr>
              <a:t>Image credit:  K. Jobse, P. Jenniskens and NASA Ames Research Center</a:t>
            </a:r>
            <a:r>
              <a:rPr lang="en-US" sz="1000" b="1">
                <a:latin typeface="Skia" charset="0"/>
              </a:rPr>
              <a:t> </a:t>
            </a:r>
          </a:p>
          <a:p>
            <a:pPr algn="l" eaLnBrk="0" hangingPunct="0"/>
            <a:r>
              <a:rPr lang="en-US" sz="1000">
                <a:latin typeface="Skia" charset="0"/>
                <a:hlinkClick r:id="rId7"/>
              </a:rPr>
              <a:t>http://solarsystem.nasa.gov/multimedia/display.cfm?IM_ID=903</a:t>
            </a:r>
            <a:endParaRPr lang="en-US" sz="1000">
              <a:latin typeface="Skia" charset="0"/>
            </a:endParaRPr>
          </a:p>
        </p:txBody>
      </p:sp>
      <p:pic>
        <p:nvPicPr>
          <p:cNvPr id="8" name="صورة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smtClean="0">
                <a:solidFill>
                  <a:srgbClr val="CC3300"/>
                </a:solidFill>
              </a:rPr>
              <a:t>Meteors</a:t>
            </a:r>
          </a:p>
        </p:txBody>
      </p:sp>
      <p:sp>
        <p:nvSpPr>
          <p:cNvPr id="80899" name="Rectangle 3"/>
          <p:cNvSpPr>
            <a:spLocks noGrp="1" noChangeArrowheads="1"/>
          </p:cNvSpPr>
          <p:nvPr>
            <p:ph idx="1"/>
          </p:nvPr>
        </p:nvSpPr>
        <p:spPr/>
        <p:txBody>
          <a:bodyPr/>
          <a:lstStyle/>
          <a:p>
            <a:pPr eaLnBrk="1" hangingPunct="1"/>
            <a:r>
              <a:rPr lang="en-US" smtClean="0"/>
              <a:t> </a:t>
            </a:r>
            <a:r>
              <a:rPr lang="en-US" smtClean="0">
                <a:solidFill>
                  <a:srgbClr val="CC3300"/>
                </a:solidFill>
              </a:rPr>
              <a:t>“Shooting Stars”</a:t>
            </a:r>
          </a:p>
          <a:p>
            <a:pPr eaLnBrk="1" hangingPunct="1"/>
            <a:r>
              <a:rPr lang="en-US" smtClean="0">
                <a:solidFill>
                  <a:srgbClr val="CC3300"/>
                </a:solidFill>
              </a:rPr>
              <a:t>Icy/Dusty</a:t>
            </a:r>
            <a:r>
              <a:rPr lang="en-US" smtClean="0"/>
              <a:t> pieces like cometary material, or small pieces from comets</a:t>
            </a:r>
          </a:p>
          <a:p>
            <a:pPr eaLnBrk="1" hangingPunct="1"/>
            <a:r>
              <a:rPr lang="en-US" smtClean="0"/>
              <a:t> </a:t>
            </a:r>
            <a:r>
              <a:rPr lang="en-US" smtClean="0">
                <a:solidFill>
                  <a:srgbClr val="CC3300"/>
                </a:solidFill>
              </a:rPr>
              <a:t>Burn up completely</a:t>
            </a:r>
            <a:r>
              <a:rPr lang="en-US" smtClean="0"/>
              <a:t> in the atmosphere</a:t>
            </a:r>
          </a:p>
          <a:p>
            <a:pPr eaLnBrk="1" hangingPunct="1"/>
            <a:r>
              <a:rPr lang="en-US" smtClean="0"/>
              <a:t> </a:t>
            </a:r>
            <a:r>
              <a:rPr lang="en-US" smtClean="0">
                <a:solidFill>
                  <a:srgbClr val="CC3300"/>
                </a:solidFill>
              </a:rPr>
              <a:t>Meteor showers</a:t>
            </a:r>
            <a:r>
              <a:rPr lang="en-US" smtClean="0"/>
              <a:t> appear to originate at a common point </a:t>
            </a:r>
            <a:r>
              <a:rPr lang="en-US" smtClean="0">
                <a:sym typeface="Wingdings" pitchFamily="2" charset="2"/>
              </a:rPr>
              <a:t> optical illusion like parallel rail tracks meeting in the distance</a:t>
            </a:r>
            <a:endParaRPr lang="en-US" smtClean="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n-US" smtClean="0">
                <a:solidFill>
                  <a:srgbClr val="CC3300"/>
                </a:solidFill>
              </a:rPr>
              <a:t>Meteor showers</a:t>
            </a:r>
          </a:p>
        </p:txBody>
      </p:sp>
      <p:pic>
        <p:nvPicPr>
          <p:cNvPr id="81923" name="Picture 3" descr="F17_23"/>
          <p:cNvPicPr>
            <a:picLocks noGrp="1" noChangeAspect="1" noChangeArrowheads="1"/>
          </p:cNvPicPr>
          <p:nvPr>
            <p:ph idx="1"/>
          </p:nvPr>
        </p:nvPicPr>
        <p:blipFill>
          <a:blip r:embed="rId2"/>
          <a:stretch>
            <a:fillRect/>
          </a:stretch>
        </p:blipFill>
        <p:spPr>
          <a:xfrm>
            <a:off x="2189163" y="1935163"/>
            <a:ext cx="4765674" cy="438943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609600"/>
            <a:ext cx="6096000" cy="1143000"/>
          </a:xfrm>
        </p:spPr>
        <p:txBody>
          <a:bodyPr/>
          <a:lstStyle/>
          <a:p>
            <a:pPr algn="ctr"/>
            <a:r>
              <a:rPr lang="ar-EG" dirty="0" smtClean="0"/>
              <a:t>مفردات الحديث</a:t>
            </a:r>
            <a:endParaRPr lang="ar-EG" dirty="0"/>
          </a:p>
        </p:txBody>
      </p:sp>
      <p:sp>
        <p:nvSpPr>
          <p:cNvPr id="3" name="Content Placeholder 2"/>
          <p:cNvSpPr>
            <a:spLocks noGrp="1"/>
          </p:cNvSpPr>
          <p:nvPr>
            <p:ph idx="1"/>
          </p:nvPr>
        </p:nvSpPr>
        <p:spPr>
          <a:xfrm>
            <a:off x="0" y="1447800"/>
            <a:ext cx="8915400" cy="5410200"/>
          </a:xfrm>
        </p:spPr>
        <p:txBody>
          <a:bodyPr>
            <a:normAutofit/>
          </a:bodyPr>
          <a:lstStyle/>
          <a:p>
            <a:pPr algn="r" rtl="1"/>
            <a:r>
              <a:rPr lang="ar-EG" b="1" dirty="0" smtClean="0">
                <a:solidFill>
                  <a:srgbClr val="00B0F0"/>
                </a:solidFill>
              </a:rPr>
              <a:t>الهدى:</a:t>
            </a:r>
            <a:r>
              <a:rPr lang="ar-EG" dirty="0" smtClean="0">
                <a:solidFill>
                  <a:srgbClr val="00B0F0"/>
                </a:solidFill>
              </a:rPr>
              <a:t> </a:t>
            </a:r>
            <a:r>
              <a:rPr lang="ar-EG" dirty="0" smtClean="0"/>
              <a:t>هو الدلالة الموصلة إلى المطلوب. </a:t>
            </a:r>
            <a:br>
              <a:rPr lang="ar-EG" dirty="0" smtClean="0"/>
            </a:br>
            <a:r>
              <a:rPr lang="ar-EG" b="1" dirty="0" smtClean="0">
                <a:solidFill>
                  <a:srgbClr val="00B0F0"/>
                </a:solidFill>
              </a:rPr>
              <a:t>نقية:</a:t>
            </a:r>
            <a:r>
              <a:rPr lang="ar-EG" b="1" dirty="0" smtClean="0">
                <a:solidFill>
                  <a:srgbClr val="FFFF00"/>
                </a:solidFill>
              </a:rPr>
              <a:t> </a:t>
            </a:r>
            <a:r>
              <a:rPr lang="ar-EG" dirty="0" smtClean="0"/>
              <a:t> بفتح النون وكسر القاف وتشديد الياء ، والمراد بها </a:t>
            </a:r>
            <a:r>
              <a:rPr lang="ar-EG" b="1" dirty="0" smtClean="0">
                <a:solidFill>
                  <a:srgbClr val="FF0000"/>
                </a:solidFill>
              </a:rPr>
              <a:t>سهلة طيبة</a:t>
            </a:r>
            <a:r>
              <a:rPr lang="ar-EG" dirty="0" smtClean="0"/>
              <a:t>. </a:t>
            </a:r>
            <a:br>
              <a:rPr lang="ar-EG" dirty="0" smtClean="0"/>
            </a:br>
            <a:r>
              <a:rPr lang="ar-EG" b="1" dirty="0" smtClean="0">
                <a:solidFill>
                  <a:srgbClr val="00B0F0"/>
                </a:solidFill>
              </a:rPr>
              <a:t>الكلأ</a:t>
            </a:r>
            <a:r>
              <a:rPr lang="ar-EG" dirty="0" smtClean="0">
                <a:solidFill>
                  <a:srgbClr val="00B0F0"/>
                </a:solidFill>
              </a:rPr>
              <a:t> </a:t>
            </a:r>
            <a:r>
              <a:rPr lang="ar-EG" dirty="0" smtClean="0"/>
              <a:t>بالهمزة بلا مد ، وهو النبات الرطب واليابس ، أما العشب فهو الرطب دون اليابس . </a:t>
            </a:r>
            <a:br>
              <a:rPr lang="ar-EG" dirty="0" smtClean="0"/>
            </a:br>
            <a:r>
              <a:rPr lang="ar-EG" b="1" dirty="0" smtClean="0">
                <a:solidFill>
                  <a:srgbClr val="00B0F0"/>
                </a:solidFill>
              </a:rPr>
              <a:t>أجادب </a:t>
            </a:r>
            <a:r>
              <a:rPr lang="ar-EG" dirty="0" smtClean="0"/>
              <a:t>جمع جدب ، </a:t>
            </a:r>
            <a:r>
              <a:rPr lang="ar-EG" dirty="0" smtClean="0">
                <a:solidFill>
                  <a:srgbClr val="FF0000"/>
                </a:solidFill>
              </a:rPr>
              <a:t>وهي الأرض الصلبة التي لا ينضب منها الماء. </a:t>
            </a:r>
            <a:r>
              <a:rPr lang="ar-EG" dirty="0" smtClean="0"/>
              <a:t/>
            </a:r>
            <a:br>
              <a:rPr lang="ar-EG" dirty="0" smtClean="0"/>
            </a:br>
            <a:r>
              <a:rPr lang="ar-EG" dirty="0" smtClean="0"/>
              <a:t>فنفع الله بها: أي بالأرض </a:t>
            </a:r>
            <a:r>
              <a:rPr lang="ar-EG" dirty="0" smtClean="0">
                <a:solidFill>
                  <a:srgbClr val="FF0000"/>
                </a:solidFill>
              </a:rPr>
              <a:t>الأجادب التي أمسكت الماء. </a:t>
            </a:r>
            <a:r>
              <a:rPr lang="ar-EG" dirty="0" smtClean="0"/>
              <a:t/>
            </a:r>
            <a:br>
              <a:rPr lang="ar-EG" dirty="0" smtClean="0"/>
            </a:br>
            <a:r>
              <a:rPr lang="ar-EG" dirty="0" smtClean="0"/>
              <a:t>وزرعوا : وفي رواية ( ورعوا ) من الرعي ، قال النووي : وكلاهما صحيح. </a:t>
            </a:r>
            <a:br>
              <a:rPr lang="ar-EG" dirty="0" smtClean="0"/>
            </a:br>
            <a:r>
              <a:rPr lang="ar-EG" b="1" dirty="0" smtClean="0">
                <a:solidFill>
                  <a:srgbClr val="00B0F0"/>
                </a:solidFill>
              </a:rPr>
              <a:t>قيعان: </a:t>
            </a:r>
            <a:r>
              <a:rPr lang="ar-EG" dirty="0" smtClean="0"/>
              <a:t>بكسر القاف ، جمع قاع ، وهي : </a:t>
            </a:r>
            <a:r>
              <a:rPr lang="ar-EG" dirty="0" smtClean="0">
                <a:solidFill>
                  <a:srgbClr val="FF0000"/>
                </a:solidFill>
              </a:rPr>
              <a:t>الأرض المستوية الملساء التي لا تنبت. </a:t>
            </a:r>
            <a:r>
              <a:rPr lang="ar-EG" dirty="0" smtClean="0"/>
              <a:t/>
            </a:r>
            <a:br>
              <a:rPr lang="ar-EG" dirty="0" smtClean="0"/>
            </a:br>
            <a:r>
              <a:rPr lang="ar-EG" dirty="0" smtClean="0"/>
              <a:t>ومثل من لم يرفع بذلك رأساً: كناية عمن جاءه العلم فلم يحفظه ولم يعمل به ولم ينقله إلى غيره. </a:t>
            </a:r>
            <a:br>
              <a:rPr lang="ar-EG" dirty="0" smtClean="0"/>
            </a:br>
            <a:endParaRPr lang="ar-EG" dirty="0"/>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7904" y="6342215"/>
            <a:ext cx="481415" cy="303777"/>
          </a:xfrm>
          <a:prstGeom prst="rect">
            <a:avLst/>
          </a:prstGeom>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200" y="0"/>
            <a:ext cx="8229600" cy="1143000"/>
          </a:xfrm>
        </p:spPr>
        <p:txBody>
          <a:bodyPr/>
          <a:lstStyle/>
          <a:p>
            <a:pPr eaLnBrk="1" hangingPunct="1"/>
            <a:r>
              <a:rPr lang="en-US" smtClean="0">
                <a:solidFill>
                  <a:srgbClr val="CC3300"/>
                </a:solidFill>
              </a:rPr>
              <a:t>Meteorites</a:t>
            </a:r>
          </a:p>
        </p:txBody>
      </p:sp>
      <p:sp>
        <p:nvSpPr>
          <p:cNvPr id="207875" name="Rectangle 3"/>
          <p:cNvSpPr>
            <a:spLocks noGrp="1" noChangeArrowheads="1"/>
          </p:cNvSpPr>
          <p:nvPr>
            <p:ph idx="1"/>
          </p:nvPr>
        </p:nvSpPr>
        <p:spPr>
          <a:xfrm>
            <a:off x="152400" y="1219200"/>
            <a:ext cx="8991600" cy="5181600"/>
          </a:xfrm>
        </p:spPr>
        <p:txBody>
          <a:bodyPr/>
          <a:lstStyle/>
          <a:p>
            <a:pPr eaLnBrk="1" hangingPunct="1">
              <a:lnSpc>
                <a:spcPct val="90000"/>
              </a:lnSpc>
            </a:pPr>
            <a:r>
              <a:rPr lang="en-US" smtClean="0"/>
              <a:t> </a:t>
            </a:r>
            <a:r>
              <a:rPr lang="en-US" smtClean="0">
                <a:solidFill>
                  <a:srgbClr val="CC3300"/>
                </a:solidFill>
              </a:rPr>
              <a:t>“Stones from Heaven”</a:t>
            </a:r>
            <a:r>
              <a:rPr lang="en-US" smtClean="0"/>
              <a:t> </a:t>
            </a:r>
            <a:r>
              <a:rPr lang="en-US" smtClean="0">
                <a:sym typeface="Wingdings" pitchFamily="2" charset="2"/>
              </a:rPr>
              <a:t> Excalibur, Ka’aba (black) stone, etc. (survies the atmosphere)</a:t>
            </a:r>
          </a:p>
          <a:p>
            <a:pPr eaLnBrk="1" hangingPunct="1">
              <a:lnSpc>
                <a:spcPct val="90000"/>
              </a:lnSpc>
            </a:pPr>
            <a:r>
              <a:rPr lang="en-US" smtClean="0">
                <a:sym typeface="Wingdings" pitchFamily="2" charset="2"/>
              </a:rPr>
              <a:t> </a:t>
            </a:r>
            <a:r>
              <a:rPr lang="en-US" smtClean="0">
                <a:solidFill>
                  <a:srgbClr val="CC3300"/>
                </a:solidFill>
                <a:sym typeface="Wingdings" pitchFamily="2" charset="2"/>
              </a:rPr>
              <a:t>Metallic</a:t>
            </a:r>
            <a:r>
              <a:rPr lang="en-US" smtClean="0">
                <a:sym typeface="Wingdings" pitchFamily="2" charset="2"/>
              </a:rPr>
              <a:t> ones with pure iron; surprising ?</a:t>
            </a:r>
          </a:p>
          <a:p>
            <a:pPr eaLnBrk="1" hangingPunct="1">
              <a:lnSpc>
                <a:spcPct val="90000"/>
              </a:lnSpc>
            </a:pPr>
            <a:r>
              <a:rPr lang="en-US" smtClean="0">
                <a:sym typeface="Wingdings" pitchFamily="2" charset="2"/>
              </a:rPr>
              <a:t> </a:t>
            </a:r>
            <a:r>
              <a:rPr lang="en-US" smtClean="0">
                <a:solidFill>
                  <a:srgbClr val="CC3300"/>
                </a:solidFill>
                <a:sym typeface="Wingdings" pitchFamily="2" charset="2"/>
              </a:rPr>
              <a:t>Extraterrestrial origin</a:t>
            </a:r>
            <a:r>
              <a:rPr lang="en-US" smtClean="0">
                <a:sym typeface="Wingdings" pitchFamily="2" charset="2"/>
              </a:rPr>
              <a:t> since Iron never occurs in pure form on the Earth but as iron ore compounds</a:t>
            </a:r>
          </a:p>
          <a:p>
            <a:pPr eaLnBrk="1" hangingPunct="1">
              <a:lnSpc>
                <a:spcPct val="90000"/>
              </a:lnSpc>
            </a:pPr>
            <a:r>
              <a:rPr lang="en-US" smtClean="0">
                <a:sym typeface="Wingdings" pitchFamily="2" charset="2"/>
              </a:rPr>
              <a:t> </a:t>
            </a:r>
            <a:r>
              <a:rPr lang="en-US" smtClean="0">
                <a:solidFill>
                  <a:srgbClr val="CC3300"/>
                </a:solidFill>
                <a:sym typeface="Wingdings" pitchFamily="2" charset="2"/>
              </a:rPr>
              <a:t>Stones</a:t>
            </a:r>
            <a:r>
              <a:rPr lang="en-US" smtClean="0">
                <a:sym typeface="Wingdings" pitchFamily="2" charset="2"/>
              </a:rPr>
              <a:t> (silicates), Irons (iron and nickel), Stony-irons (silicates and metals)</a:t>
            </a:r>
          </a:p>
          <a:p>
            <a:pPr eaLnBrk="1" hangingPunct="1">
              <a:lnSpc>
                <a:spcPct val="90000"/>
              </a:lnSpc>
            </a:pPr>
            <a:r>
              <a:rPr lang="en-US" smtClean="0">
                <a:sym typeface="Wingdings" pitchFamily="2" charset="2"/>
              </a:rPr>
              <a:t> Largest meteorite (Namibia): 7m</a:t>
            </a:r>
            <a:r>
              <a:rPr lang="en-US" baseline="30000" smtClean="0">
                <a:sym typeface="Wingdings" pitchFamily="2" charset="2"/>
              </a:rPr>
              <a:t>3</a:t>
            </a:r>
            <a:r>
              <a:rPr lang="en-US" smtClean="0">
                <a:sym typeface="Wingdings" pitchFamily="2" charset="2"/>
              </a:rPr>
              <a:t> , 60 tons</a:t>
            </a:r>
          </a:p>
          <a:p>
            <a:pPr eaLnBrk="1" hangingPunct="1">
              <a:lnSpc>
                <a:spcPct val="90000"/>
              </a:lnSpc>
            </a:pPr>
            <a:r>
              <a:rPr lang="en-US" smtClean="0">
                <a:sym typeface="Wingdings" pitchFamily="2" charset="2"/>
              </a:rPr>
              <a:t> Ages from radioactivity  </a:t>
            </a:r>
            <a:r>
              <a:rPr lang="en-US" smtClean="0">
                <a:solidFill>
                  <a:srgbClr val="CC3300"/>
                </a:solidFill>
                <a:sym typeface="Wingdings" pitchFamily="2" charset="2"/>
              </a:rPr>
              <a:t>4.5 Gyrs</a:t>
            </a:r>
            <a:endParaRPr lang="en-US" smtClean="0">
              <a:solidFill>
                <a:srgbClr val="CC3300"/>
              </a:solidFill>
            </a:endParaRP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78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78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78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787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787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787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normAutofit/>
          </a:bodyPr>
          <a:lstStyle/>
          <a:p>
            <a:pPr eaLnBrk="1" hangingPunct="1"/>
            <a:r>
              <a:rPr lang="en-US" smtClean="0">
                <a:solidFill>
                  <a:srgbClr val="CC3300"/>
                </a:solidFill>
              </a:rPr>
              <a:t>Barringer Crater (Flagstaff, AZ)</a:t>
            </a:r>
          </a:p>
        </p:txBody>
      </p:sp>
      <p:pic>
        <p:nvPicPr>
          <p:cNvPr id="83971" name="Picture 3" descr="F17_09"/>
          <p:cNvPicPr>
            <a:picLocks noGrp="1" noChangeAspect="1" noChangeArrowheads="1"/>
          </p:cNvPicPr>
          <p:nvPr>
            <p:ph idx="1"/>
          </p:nvPr>
        </p:nvPicPr>
        <p:blipFill>
          <a:blip r:embed="rId2"/>
          <a:stretch>
            <a:fillRect/>
          </a:stretch>
        </p:blipFill>
        <p:spPr>
          <a:xfrm>
            <a:off x="1687513" y="1935163"/>
            <a:ext cx="5768974" cy="438943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normAutofit fontScale="90000"/>
          </a:bodyPr>
          <a:lstStyle/>
          <a:p>
            <a:pPr eaLnBrk="1" hangingPunct="1"/>
            <a:r>
              <a:rPr lang="en-US" sz="4400" smtClean="0">
                <a:solidFill>
                  <a:srgbClr val="CC3300"/>
                </a:solidFill>
              </a:rPr>
              <a:t>Stony Cabonaceous chondrites</a:t>
            </a:r>
            <a:br>
              <a:rPr lang="en-US" sz="4400" smtClean="0">
                <a:solidFill>
                  <a:srgbClr val="CC3300"/>
                </a:solidFill>
              </a:rPr>
            </a:br>
            <a:r>
              <a:rPr lang="en-US" sz="4400" smtClean="0">
                <a:solidFill>
                  <a:srgbClr val="CC3300"/>
                </a:solidFill>
              </a:rPr>
              <a:t>(Allende Meteorite)</a:t>
            </a:r>
          </a:p>
        </p:txBody>
      </p:sp>
      <p:pic>
        <p:nvPicPr>
          <p:cNvPr id="84995" name="Picture 3" descr="F17_18"/>
          <p:cNvPicPr>
            <a:picLocks noGrp="1" noChangeAspect="1" noChangeArrowheads="1"/>
          </p:cNvPicPr>
          <p:nvPr>
            <p:ph idx="1"/>
          </p:nvPr>
        </p:nvPicPr>
        <p:blipFill>
          <a:blip r:embed="rId2"/>
          <a:stretch>
            <a:fillRect/>
          </a:stretch>
        </p:blipFill>
        <p:spPr>
          <a:xfrm>
            <a:off x="1332177" y="1935163"/>
            <a:ext cx="6479645" cy="438943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en-US" smtClean="0">
                <a:solidFill>
                  <a:srgbClr val="CC3300"/>
                </a:solidFill>
              </a:rPr>
              <a:t>Stony Iron Meteorite</a:t>
            </a:r>
          </a:p>
        </p:txBody>
      </p:sp>
      <p:pic>
        <p:nvPicPr>
          <p:cNvPr id="86019" name="Picture 3" descr="F17_15"/>
          <p:cNvPicPr>
            <a:picLocks noGrp="1" noChangeAspect="1" noChangeArrowheads="1"/>
          </p:cNvPicPr>
          <p:nvPr>
            <p:ph idx="1"/>
          </p:nvPr>
        </p:nvPicPr>
        <p:blipFill>
          <a:blip r:embed="rId2"/>
          <a:stretch>
            <a:fillRect/>
          </a:stretch>
        </p:blipFill>
        <p:spPr>
          <a:xfrm>
            <a:off x="3342806" y="3220478"/>
            <a:ext cx="2458387" cy="181880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normAutofit fontScale="90000"/>
          </a:bodyPr>
          <a:lstStyle/>
          <a:p>
            <a:pPr eaLnBrk="1" hangingPunct="1"/>
            <a:r>
              <a:rPr lang="en-US" sz="4400" smtClean="0">
                <a:solidFill>
                  <a:srgbClr val="CC3300"/>
                </a:solidFill>
              </a:rPr>
              <a:t>Iron Meteorite </a:t>
            </a:r>
            <a:br>
              <a:rPr lang="en-US" sz="4400" smtClean="0">
                <a:solidFill>
                  <a:srgbClr val="CC3300"/>
                </a:solidFill>
              </a:rPr>
            </a:br>
            <a:r>
              <a:rPr lang="en-US" sz="4400" smtClean="0">
                <a:solidFill>
                  <a:srgbClr val="CC3300"/>
                </a:solidFill>
              </a:rPr>
              <a:t>(Interlocking crystal pattern)</a:t>
            </a:r>
          </a:p>
        </p:txBody>
      </p:sp>
      <p:pic>
        <p:nvPicPr>
          <p:cNvPr id="87043" name="Picture 3" descr="F17_17"/>
          <p:cNvPicPr>
            <a:picLocks noGrp="1" noChangeAspect="1" noChangeArrowheads="1"/>
          </p:cNvPicPr>
          <p:nvPr>
            <p:ph idx="1"/>
          </p:nvPr>
        </p:nvPicPr>
        <p:blipFill>
          <a:blip r:embed="rId2"/>
          <a:stretch>
            <a:fillRect/>
          </a:stretch>
        </p:blipFill>
        <p:spPr>
          <a:xfrm>
            <a:off x="1332177" y="1935163"/>
            <a:ext cx="6479645" cy="4389437"/>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304800" y="381000"/>
            <a:ext cx="3962400" cy="1143000"/>
          </a:xfrm>
        </p:spPr>
        <p:txBody>
          <a:bodyPr/>
          <a:lstStyle/>
          <a:p>
            <a:pPr eaLnBrk="1" hangingPunct="1"/>
            <a:r>
              <a:rPr lang="en-US" smtClean="0"/>
              <a:t>Gibeon Iron</a:t>
            </a:r>
          </a:p>
        </p:txBody>
      </p:sp>
      <p:sp>
        <p:nvSpPr>
          <p:cNvPr id="89091" name="Rectangle 3"/>
          <p:cNvSpPr>
            <a:spLocks noGrp="1" noChangeArrowheads="1"/>
          </p:cNvSpPr>
          <p:nvPr>
            <p:ph idx="1"/>
          </p:nvPr>
        </p:nvSpPr>
        <p:spPr>
          <a:xfrm>
            <a:off x="5105400" y="838200"/>
            <a:ext cx="4038600" cy="5486400"/>
          </a:xfrm>
        </p:spPr>
        <p:txBody>
          <a:bodyPr>
            <a:normAutofit/>
          </a:bodyPr>
          <a:lstStyle/>
          <a:p>
            <a:pPr eaLnBrk="1" hangingPunct="1"/>
            <a:r>
              <a:rPr lang="en-US" smtClean="0"/>
              <a:t>3000+ gm full slice</a:t>
            </a:r>
          </a:p>
          <a:p>
            <a:pPr eaLnBrk="1" hangingPunct="1"/>
            <a:r>
              <a:rPr lang="en-US" smtClean="0"/>
              <a:t>Distinctive Widmanstatten pattern of intergrown iron-nickel alloys</a:t>
            </a:r>
          </a:p>
          <a:p>
            <a:pPr eaLnBrk="1" hangingPunct="1"/>
            <a:r>
              <a:rPr lang="en-US" smtClean="0"/>
              <a:t>Found Namibia, 1836</a:t>
            </a:r>
          </a:p>
          <a:p>
            <a:pPr eaLnBrk="1" hangingPunct="1"/>
            <a:r>
              <a:rPr lang="en-US" smtClean="0"/>
              <a:t>Strewn field with over 50 tons of ‘irons’</a:t>
            </a:r>
          </a:p>
          <a:p>
            <a:pPr eaLnBrk="1" hangingPunct="1"/>
            <a:r>
              <a:rPr lang="en-US" smtClean="0"/>
              <a:t>Available on E-bay for $1995.00</a:t>
            </a:r>
          </a:p>
        </p:txBody>
      </p:sp>
      <p:pic>
        <p:nvPicPr>
          <p:cNvPr id="89092" name="Picture 4" descr="Gibeon etched slice $2000 ebay"/>
          <p:cNvPicPr>
            <a:picLocks noChangeAspect="1" noChangeArrowheads="1"/>
          </p:cNvPicPr>
          <p:nvPr/>
        </p:nvPicPr>
        <p:blipFill>
          <a:blip r:embed="rId2"/>
          <a:srcRect/>
          <a:stretch>
            <a:fillRect/>
          </a:stretch>
        </p:blipFill>
        <p:spPr bwMode="auto">
          <a:xfrm>
            <a:off x="0" y="2286000"/>
            <a:ext cx="5029200" cy="3886200"/>
          </a:xfrm>
          <a:prstGeom prst="rect">
            <a:avLst/>
          </a:prstGeom>
          <a:noFill/>
          <a:ln w="9525">
            <a:noFill/>
            <a:miter lim="800000"/>
            <a:headEnd/>
            <a:tailEnd/>
          </a:ln>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0" y="0"/>
            <a:ext cx="8382000" cy="838200"/>
          </a:xfrm>
        </p:spPr>
        <p:txBody>
          <a:bodyPr>
            <a:normAutofit/>
          </a:bodyPr>
          <a:lstStyle/>
          <a:p>
            <a:pPr eaLnBrk="1" hangingPunct="1"/>
            <a:r>
              <a:rPr lang="en-US" smtClean="0"/>
              <a:t>Ordinary Chondrites </a:t>
            </a:r>
            <a:r>
              <a:rPr lang="en-US" sz="3200" smtClean="0"/>
              <a:t>(S Asteroids?)</a:t>
            </a:r>
          </a:p>
        </p:txBody>
      </p:sp>
      <p:pic>
        <p:nvPicPr>
          <p:cNvPr id="90115" name="Picture 3" descr="L5 individual with crust"/>
          <p:cNvPicPr>
            <a:picLocks noChangeAspect="1" noChangeArrowheads="1"/>
          </p:cNvPicPr>
          <p:nvPr/>
        </p:nvPicPr>
        <p:blipFill>
          <a:blip r:embed="rId2"/>
          <a:srcRect/>
          <a:stretch>
            <a:fillRect/>
          </a:stretch>
        </p:blipFill>
        <p:spPr bwMode="auto">
          <a:xfrm>
            <a:off x="228600" y="838200"/>
            <a:ext cx="4267200" cy="3200400"/>
          </a:xfrm>
          <a:prstGeom prst="rect">
            <a:avLst/>
          </a:prstGeom>
          <a:noFill/>
          <a:ln w="9525">
            <a:noFill/>
            <a:miter lim="800000"/>
            <a:headEnd/>
            <a:tailEnd/>
          </a:ln>
        </p:spPr>
      </p:pic>
      <p:pic>
        <p:nvPicPr>
          <p:cNvPr id="90116" name="Picture 4" descr="L5 Part slice"/>
          <p:cNvPicPr>
            <a:picLocks noChangeAspect="1" noChangeArrowheads="1"/>
          </p:cNvPicPr>
          <p:nvPr/>
        </p:nvPicPr>
        <p:blipFill>
          <a:blip r:embed="rId3"/>
          <a:srcRect/>
          <a:stretch>
            <a:fillRect/>
          </a:stretch>
        </p:blipFill>
        <p:spPr bwMode="auto">
          <a:xfrm>
            <a:off x="304800" y="4114800"/>
            <a:ext cx="3962400" cy="2743200"/>
          </a:xfrm>
          <a:prstGeom prst="rect">
            <a:avLst/>
          </a:prstGeom>
          <a:noFill/>
          <a:ln w="9525">
            <a:noFill/>
            <a:miter lim="800000"/>
            <a:headEnd/>
            <a:tailEnd/>
          </a:ln>
        </p:spPr>
      </p:pic>
      <p:pic>
        <p:nvPicPr>
          <p:cNvPr id="90117" name="Picture 5" descr="Abbott slice and individual"/>
          <p:cNvPicPr>
            <a:picLocks noChangeAspect="1" noChangeArrowheads="1"/>
          </p:cNvPicPr>
          <p:nvPr/>
        </p:nvPicPr>
        <p:blipFill>
          <a:blip r:embed="rId4"/>
          <a:srcRect/>
          <a:stretch>
            <a:fillRect/>
          </a:stretch>
        </p:blipFill>
        <p:spPr bwMode="auto">
          <a:xfrm>
            <a:off x="5410200" y="914400"/>
            <a:ext cx="2895600" cy="2794000"/>
          </a:xfrm>
          <a:prstGeom prst="rect">
            <a:avLst/>
          </a:prstGeom>
          <a:noFill/>
          <a:ln w="9525">
            <a:noFill/>
            <a:miter lim="800000"/>
            <a:headEnd/>
            <a:tailEnd/>
          </a:ln>
        </p:spPr>
      </p:pic>
      <p:pic>
        <p:nvPicPr>
          <p:cNvPr id="90118" name="Picture 6" descr="Snyder Hilss ordinary chondrite"/>
          <p:cNvPicPr>
            <a:picLocks noChangeAspect="1" noChangeArrowheads="1"/>
          </p:cNvPicPr>
          <p:nvPr/>
        </p:nvPicPr>
        <p:blipFill>
          <a:blip r:embed="rId5"/>
          <a:srcRect/>
          <a:stretch>
            <a:fillRect/>
          </a:stretch>
        </p:blipFill>
        <p:spPr bwMode="auto">
          <a:xfrm>
            <a:off x="4495800" y="3963988"/>
            <a:ext cx="4648200" cy="2894012"/>
          </a:xfrm>
          <a:prstGeom prst="rect">
            <a:avLst/>
          </a:prstGeom>
          <a:noFill/>
          <a:ln w="9525">
            <a:noFill/>
            <a:miter lim="800000"/>
            <a:headEnd/>
            <a:tailEnd/>
          </a:ln>
        </p:spPr>
      </p:pic>
      <p:pic>
        <p:nvPicPr>
          <p:cNvPr id="7" name="صورة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0" y="0"/>
            <a:ext cx="9144000" cy="1066800"/>
          </a:xfrm>
        </p:spPr>
        <p:txBody>
          <a:bodyPr>
            <a:normAutofit fontScale="90000"/>
          </a:bodyPr>
          <a:lstStyle/>
          <a:p>
            <a:pPr algn="ctr" eaLnBrk="1" hangingPunct="1"/>
            <a:r>
              <a:rPr lang="en-US" sz="4000" smtClean="0"/>
              <a:t>What is the Asteroid Threat ? </a:t>
            </a:r>
            <a:r>
              <a:rPr lang="en-US" sz="2400" smtClean="0"/>
              <a:t/>
            </a:r>
            <a:br>
              <a:rPr lang="en-US" sz="2400" smtClean="0"/>
            </a:br>
            <a:r>
              <a:rPr lang="en-US" sz="3200" smtClean="0"/>
              <a:t>‘Can’  they strike Earth and how often?</a:t>
            </a:r>
            <a:endParaRPr lang="en-US" sz="4000" smtClean="0"/>
          </a:p>
        </p:txBody>
      </p:sp>
      <p:sp>
        <p:nvSpPr>
          <p:cNvPr id="91139" name="Rectangle 3"/>
          <p:cNvSpPr>
            <a:spLocks noGrp="1" noChangeArrowheads="1"/>
          </p:cNvSpPr>
          <p:nvPr>
            <p:ph idx="1"/>
          </p:nvPr>
        </p:nvSpPr>
        <p:spPr>
          <a:xfrm>
            <a:off x="228600" y="1295400"/>
            <a:ext cx="8915400" cy="5562600"/>
          </a:xfrm>
        </p:spPr>
        <p:txBody>
          <a:bodyPr>
            <a:normAutofit/>
          </a:bodyPr>
          <a:lstStyle/>
          <a:p>
            <a:pPr eaLnBrk="1" hangingPunct="1"/>
            <a:r>
              <a:rPr lang="en-US" sz="2000" dirty="0" smtClean="0"/>
              <a:t>Controversial until late 20</a:t>
            </a:r>
            <a:r>
              <a:rPr lang="en-US" sz="2000" baseline="30000" dirty="0" smtClean="0"/>
              <a:t>th</a:t>
            </a:r>
            <a:r>
              <a:rPr lang="en-US" sz="2000" dirty="0" smtClean="0"/>
              <a:t> century; few NEAs were known, spectral matches between asteroids and meteorites were poor, and no known mechanism could account for their delivery from the asteroid belt</a:t>
            </a:r>
          </a:p>
          <a:p>
            <a:pPr eaLnBrk="1" hangingPunct="1"/>
            <a:r>
              <a:rPr lang="en-US" sz="2000" dirty="0" smtClean="0"/>
              <a:t>Recognition of ‘chaos’, extreme sensitivity to initial conditions, as fundamental to most natural processes, especially for orbital dynamics (Comet SL 9, 1994)</a:t>
            </a:r>
          </a:p>
          <a:p>
            <a:pPr eaLnBrk="1" hangingPunct="1"/>
            <a:r>
              <a:rPr lang="en-US" sz="2000" dirty="0" smtClean="0"/>
              <a:t>Collisional (orbital) and radiation (space weathering, </a:t>
            </a:r>
            <a:r>
              <a:rPr lang="en-US" sz="2000" dirty="0" err="1" smtClean="0"/>
              <a:t>Yarkovsky</a:t>
            </a:r>
            <a:r>
              <a:rPr lang="en-US" sz="2000" dirty="0" smtClean="0"/>
              <a:t> effect) processes become important to objects in asteroid belt over billions of years</a:t>
            </a:r>
          </a:p>
          <a:p>
            <a:pPr eaLnBrk="1" hangingPunct="1"/>
            <a:r>
              <a:rPr lang="en-US" sz="2000" dirty="0" smtClean="0"/>
              <a:t>Combination of processes provides a ‘conveyer belt’ of (reddened) material to Earth orbit</a:t>
            </a:r>
          </a:p>
          <a:p>
            <a:pPr eaLnBrk="1" hangingPunct="1"/>
            <a:r>
              <a:rPr lang="en-US" sz="2000" dirty="0" smtClean="0"/>
              <a:t>Must look to geology for ‘ground truth’ – what is the evidence for impact, size-frequency distribution of impacting bodies?</a:t>
            </a:r>
          </a:p>
        </p:txBody>
      </p:sp>
      <p:pic>
        <p:nvPicPr>
          <p:cNvPr id="4" name="صورة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6"/>
          <p:cNvSpPr>
            <a:spLocks noGrp="1" noChangeArrowheads="1"/>
          </p:cNvSpPr>
          <p:nvPr>
            <p:ph type="title"/>
          </p:nvPr>
        </p:nvSpPr>
        <p:spPr>
          <a:xfrm>
            <a:off x="2209800" y="0"/>
            <a:ext cx="4876800" cy="609600"/>
          </a:xfrm>
        </p:spPr>
        <p:txBody>
          <a:bodyPr>
            <a:normAutofit fontScale="90000"/>
          </a:bodyPr>
          <a:lstStyle/>
          <a:p>
            <a:pPr algn="ctr" eaLnBrk="1" hangingPunct="1"/>
            <a:r>
              <a:rPr lang="en-US" smtClean="0"/>
              <a:t>Geology in 1804</a:t>
            </a:r>
          </a:p>
        </p:txBody>
      </p:sp>
      <p:sp>
        <p:nvSpPr>
          <p:cNvPr id="92163" name="Rectangle 7"/>
          <p:cNvSpPr>
            <a:spLocks noGrp="1" noChangeArrowheads="1"/>
          </p:cNvSpPr>
          <p:nvPr>
            <p:ph idx="1"/>
          </p:nvPr>
        </p:nvSpPr>
        <p:spPr>
          <a:xfrm>
            <a:off x="0" y="685800"/>
            <a:ext cx="9144000" cy="2057400"/>
          </a:xfrm>
        </p:spPr>
        <p:txBody>
          <a:bodyPr>
            <a:normAutofit lnSpcReduction="10000"/>
          </a:bodyPr>
          <a:lstStyle/>
          <a:p>
            <a:pPr marL="533400" indent="-533400" eaLnBrk="1" hangingPunct="1">
              <a:lnSpc>
                <a:spcPct val="90000"/>
              </a:lnSpc>
            </a:pPr>
            <a:r>
              <a:rPr lang="en-US" sz="2000" smtClean="0"/>
              <a:t>“Theory of the Earth” by James Hutton, establishes geology as a science, with the its primary doctrine of uniformitarianism (explained by Lyell)</a:t>
            </a:r>
          </a:p>
          <a:p>
            <a:pPr marL="533400" indent="-533400" eaLnBrk="1" hangingPunct="1">
              <a:lnSpc>
                <a:spcPct val="90000"/>
              </a:lnSpc>
            </a:pPr>
            <a:r>
              <a:rPr lang="en-US" sz="2000" smtClean="0"/>
              <a:t>Application of this doctrine to the stratigraphy and structure of terrestrial rocks suggests an ancient Earth</a:t>
            </a:r>
          </a:p>
          <a:p>
            <a:pPr marL="533400" indent="-533400" eaLnBrk="1" hangingPunct="1">
              <a:lnSpc>
                <a:spcPct val="90000"/>
              </a:lnSpc>
            </a:pPr>
            <a:r>
              <a:rPr lang="en-US" sz="2000" smtClean="0"/>
              <a:t>Georges Cuvier, a French paleontologist, recognizes that fossils are ancient life forms, these forms change through time, and that most fossils are of forms now extinct</a:t>
            </a:r>
          </a:p>
        </p:txBody>
      </p:sp>
      <p:pic>
        <p:nvPicPr>
          <p:cNvPr id="92164" name="Picture 8" descr="grand canyon from south kaibab trail"/>
          <p:cNvPicPr>
            <a:picLocks noChangeAspect="1" noChangeArrowheads="1"/>
          </p:cNvPicPr>
          <p:nvPr/>
        </p:nvPicPr>
        <p:blipFill>
          <a:blip r:embed="rId2"/>
          <a:srcRect/>
          <a:stretch>
            <a:fillRect/>
          </a:stretch>
        </p:blipFill>
        <p:spPr bwMode="auto">
          <a:xfrm>
            <a:off x="0" y="2921000"/>
            <a:ext cx="9144000" cy="3937000"/>
          </a:xfrm>
          <a:prstGeom prst="rect">
            <a:avLst/>
          </a:prstGeom>
          <a:noFill/>
          <a:ln w="9525">
            <a:noFill/>
            <a:miter lim="800000"/>
            <a:headEnd/>
            <a:tailEnd/>
          </a:ln>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0" y="0"/>
            <a:ext cx="3581400" cy="1143000"/>
          </a:xfrm>
        </p:spPr>
        <p:txBody>
          <a:bodyPr>
            <a:normAutofit fontScale="90000"/>
          </a:bodyPr>
          <a:lstStyle/>
          <a:p>
            <a:pPr eaLnBrk="1" hangingPunct="1"/>
            <a:r>
              <a:rPr lang="en-US" smtClean="0"/>
              <a:t>Meteor Crater</a:t>
            </a:r>
          </a:p>
        </p:txBody>
      </p:sp>
      <p:sp>
        <p:nvSpPr>
          <p:cNvPr id="93187" name="Rectangle 3"/>
          <p:cNvSpPr>
            <a:spLocks noGrp="1" noChangeArrowheads="1"/>
          </p:cNvSpPr>
          <p:nvPr>
            <p:ph idx="1"/>
          </p:nvPr>
        </p:nvSpPr>
        <p:spPr>
          <a:xfrm>
            <a:off x="1143000" y="1905000"/>
            <a:ext cx="6096000" cy="4114800"/>
          </a:xfrm>
        </p:spPr>
        <p:txBody>
          <a:bodyPr/>
          <a:lstStyle/>
          <a:p>
            <a:pPr eaLnBrk="1" hangingPunct="1"/>
            <a:endParaRPr lang="ar-EG" smtClean="0"/>
          </a:p>
        </p:txBody>
      </p:sp>
      <p:pic>
        <p:nvPicPr>
          <p:cNvPr id="93188" name="Picture 4" descr="meteor crater"/>
          <p:cNvPicPr>
            <a:picLocks noChangeAspect="1" noChangeArrowheads="1"/>
          </p:cNvPicPr>
          <p:nvPr/>
        </p:nvPicPr>
        <p:blipFill>
          <a:blip r:embed="rId2"/>
          <a:srcRect/>
          <a:stretch>
            <a:fillRect/>
          </a:stretch>
        </p:blipFill>
        <p:spPr bwMode="auto">
          <a:xfrm>
            <a:off x="0" y="1371600"/>
            <a:ext cx="9144000" cy="5553075"/>
          </a:xfrm>
          <a:prstGeom prst="rect">
            <a:avLst/>
          </a:prstGeom>
          <a:noFill/>
          <a:ln w="9525">
            <a:noFill/>
            <a:miter lim="800000"/>
            <a:headEnd/>
            <a:tailEnd/>
          </a:ln>
        </p:spPr>
      </p:pic>
      <p:sp>
        <p:nvSpPr>
          <p:cNvPr id="93189" name="Text Box 6"/>
          <p:cNvSpPr txBox="1">
            <a:spLocks noChangeArrowheads="1"/>
          </p:cNvSpPr>
          <p:nvPr/>
        </p:nvSpPr>
        <p:spPr bwMode="auto">
          <a:xfrm>
            <a:off x="3886200" y="0"/>
            <a:ext cx="5257800" cy="1311275"/>
          </a:xfrm>
          <a:prstGeom prst="rect">
            <a:avLst/>
          </a:prstGeom>
          <a:noFill/>
          <a:ln w="9525">
            <a:noFill/>
            <a:miter lim="800000"/>
            <a:headEnd/>
            <a:tailEnd/>
          </a:ln>
        </p:spPr>
        <p:txBody>
          <a:bodyPr>
            <a:spAutoFit/>
          </a:bodyPr>
          <a:lstStyle/>
          <a:p>
            <a:pPr algn="l"/>
            <a:r>
              <a:rPr lang="en-US" sz="2000"/>
              <a:t>Owned by Barringer family since 1903; 1.2  km</a:t>
            </a:r>
          </a:p>
          <a:p>
            <a:pPr algn="l"/>
            <a:r>
              <a:rPr lang="en-US" sz="2000"/>
              <a:t>Formed ~50,000 years ago from 50m impactor</a:t>
            </a:r>
          </a:p>
          <a:p>
            <a:pPr algn="l"/>
            <a:r>
              <a:rPr lang="en-US" sz="2000"/>
              <a:t>Origin established by Gene Shoemaker in 1950s</a:t>
            </a:r>
          </a:p>
          <a:p>
            <a:pPr algn="l"/>
            <a:r>
              <a:rPr lang="en-US" sz="2000"/>
              <a:t>Associated with Canyon Diablo meteorite field</a:t>
            </a: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279400" y="381000"/>
            <a:ext cx="8636000" cy="6477000"/>
          </a:xfrm>
          <a:prstGeom prst="rect">
            <a:avLst/>
          </a:prstGeom>
          <a:noFill/>
          <a:ln w="9525">
            <a:noFill/>
            <a:miter lim="800000"/>
            <a:headEnd/>
            <a:tailEnd/>
          </a:ln>
        </p:spPr>
      </p:pic>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7904" y="6342215"/>
            <a:ext cx="481415" cy="303777"/>
          </a:xfrm>
          <a:prstGeom prst="rect">
            <a:avLst/>
          </a:prstGeom>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0" y="0"/>
            <a:ext cx="3124200" cy="685800"/>
          </a:xfrm>
        </p:spPr>
        <p:txBody>
          <a:bodyPr>
            <a:normAutofit fontScale="90000"/>
          </a:bodyPr>
          <a:lstStyle/>
          <a:p>
            <a:pPr eaLnBrk="1" hangingPunct="1"/>
            <a:r>
              <a:rPr lang="en-US" smtClean="0"/>
              <a:t>Wolfe Creek</a:t>
            </a:r>
          </a:p>
        </p:txBody>
      </p:sp>
      <p:sp>
        <p:nvSpPr>
          <p:cNvPr id="94211" name="Rectangle 3"/>
          <p:cNvSpPr>
            <a:spLocks noGrp="1" noChangeArrowheads="1"/>
          </p:cNvSpPr>
          <p:nvPr>
            <p:ph idx="1"/>
          </p:nvPr>
        </p:nvSpPr>
        <p:spPr>
          <a:xfrm>
            <a:off x="4114800" y="2667000"/>
            <a:ext cx="1371600" cy="1143000"/>
          </a:xfrm>
        </p:spPr>
        <p:txBody>
          <a:bodyPr/>
          <a:lstStyle/>
          <a:p>
            <a:pPr eaLnBrk="1" hangingPunct="1">
              <a:buFont typeface="Wingdings" pitchFamily="2" charset="2"/>
              <a:buNone/>
            </a:pPr>
            <a:endParaRPr lang="ar-EG" smtClean="0"/>
          </a:p>
        </p:txBody>
      </p:sp>
      <p:pic>
        <p:nvPicPr>
          <p:cNvPr id="94212" name="Picture 4" descr="wolf creek, australia"/>
          <p:cNvPicPr>
            <a:picLocks noChangeAspect="1" noChangeArrowheads="1"/>
          </p:cNvPicPr>
          <p:nvPr/>
        </p:nvPicPr>
        <p:blipFill>
          <a:blip r:embed="rId2"/>
          <a:srcRect/>
          <a:stretch>
            <a:fillRect/>
          </a:stretch>
        </p:blipFill>
        <p:spPr bwMode="auto">
          <a:xfrm>
            <a:off x="0" y="914400"/>
            <a:ext cx="8950325" cy="5997575"/>
          </a:xfrm>
          <a:prstGeom prst="rect">
            <a:avLst/>
          </a:prstGeom>
          <a:noFill/>
          <a:ln w="9525">
            <a:noFill/>
            <a:miter lim="800000"/>
            <a:headEnd/>
            <a:tailEnd/>
          </a:ln>
        </p:spPr>
      </p:pic>
      <p:sp>
        <p:nvSpPr>
          <p:cNvPr id="94213" name="Text Box 5"/>
          <p:cNvSpPr txBox="1">
            <a:spLocks noChangeArrowheads="1"/>
          </p:cNvSpPr>
          <p:nvPr/>
        </p:nvSpPr>
        <p:spPr bwMode="auto">
          <a:xfrm>
            <a:off x="3352800" y="0"/>
            <a:ext cx="5410200" cy="701675"/>
          </a:xfrm>
          <a:prstGeom prst="rect">
            <a:avLst/>
          </a:prstGeom>
          <a:noFill/>
          <a:ln w="9525">
            <a:noFill/>
            <a:miter lim="800000"/>
            <a:headEnd/>
            <a:tailEnd/>
          </a:ln>
        </p:spPr>
        <p:txBody>
          <a:bodyPr>
            <a:spAutoFit/>
          </a:bodyPr>
          <a:lstStyle/>
          <a:p>
            <a:pPr algn="l"/>
            <a:r>
              <a:rPr lang="en-US" sz="2000"/>
              <a:t>~1/2 mile across; 300,000 years old, W. Australia</a:t>
            </a:r>
          </a:p>
          <a:p>
            <a:pPr algn="l"/>
            <a:r>
              <a:rPr lang="en-US" sz="2000"/>
              <a:t>Also associated with many small iron meteorites</a:t>
            </a: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4"/>
          <p:cNvSpPr>
            <a:spLocks noGrp="1" noChangeArrowheads="1"/>
          </p:cNvSpPr>
          <p:nvPr>
            <p:ph type="title"/>
          </p:nvPr>
        </p:nvSpPr>
        <p:spPr>
          <a:xfrm>
            <a:off x="838200" y="0"/>
            <a:ext cx="7543800" cy="1143000"/>
          </a:xfrm>
        </p:spPr>
        <p:txBody>
          <a:bodyPr/>
          <a:lstStyle/>
          <a:p>
            <a:pPr eaLnBrk="1" hangingPunct="1"/>
            <a:r>
              <a:rPr lang="en-US" smtClean="0"/>
              <a:t>Simple vs. Complex Craters</a:t>
            </a:r>
          </a:p>
        </p:txBody>
      </p:sp>
      <p:sp>
        <p:nvSpPr>
          <p:cNvPr id="95234" name="Rectangle 3"/>
          <p:cNvSpPr>
            <a:spLocks noGrp="1" noChangeArrowheads="1"/>
          </p:cNvSpPr>
          <p:nvPr>
            <p:ph idx="1"/>
          </p:nvPr>
        </p:nvSpPr>
        <p:spPr>
          <a:xfrm>
            <a:off x="5486400" y="1219200"/>
            <a:ext cx="3657600" cy="5638800"/>
          </a:xfrm>
        </p:spPr>
        <p:txBody>
          <a:bodyPr>
            <a:normAutofit/>
          </a:bodyPr>
          <a:lstStyle/>
          <a:p>
            <a:pPr eaLnBrk="1" hangingPunct="1">
              <a:lnSpc>
                <a:spcPct val="90000"/>
              </a:lnSpc>
            </a:pPr>
            <a:r>
              <a:rPr lang="en-US" sz="2400" smtClean="0"/>
              <a:t>Simple bowl structure</a:t>
            </a:r>
          </a:p>
          <a:p>
            <a:pPr eaLnBrk="1" hangingPunct="1">
              <a:lnSpc>
                <a:spcPct val="90000"/>
              </a:lnSpc>
            </a:pPr>
            <a:r>
              <a:rPr lang="en-US" sz="2400" smtClean="0"/>
              <a:t>Diameter is 15-20 times diameter of impacting object</a:t>
            </a:r>
          </a:p>
          <a:p>
            <a:pPr eaLnBrk="1" hangingPunct="1">
              <a:lnSpc>
                <a:spcPct val="90000"/>
              </a:lnSpc>
            </a:pPr>
            <a:r>
              <a:rPr lang="en-US" sz="2400" smtClean="0"/>
              <a:t>All less than 1-2 miles across on Earth</a:t>
            </a:r>
          </a:p>
          <a:p>
            <a:pPr eaLnBrk="1" hangingPunct="1">
              <a:lnSpc>
                <a:spcPct val="90000"/>
              </a:lnSpc>
            </a:pPr>
            <a:endParaRPr lang="en-US" sz="2400" smtClean="0"/>
          </a:p>
          <a:p>
            <a:pPr eaLnBrk="1" hangingPunct="1">
              <a:lnSpc>
                <a:spcPct val="90000"/>
              </a:lnSpc>
            </a:pPr>
            <a:r>
              <a:rPr lang="en-US" sz="2400" smtClean="0"/>
              <a:t>Complex structure with central peak, peak ring, or multiple rings</a:t>
            </a:r>
          </a:p>
          <a:p>
            <a:pPr eaLnBrk="1" hangingPunct="1">
              <a:lnSpc>
                <a:spcPct val="90000"/>
              </a:lnSpc>
            </a:pPr>
            <a:r>
              <a:rPr lang="en-US" sz="2400" smtClean="0"/>
              <a:t>Melt sheet generated and thick breccia lens</a:t>
            </a:r>
          </a:p>
          <a:p>
            <a:pPr eaLnBrk="1" hangingPunct="1">
              <a:lnSpc>
                <a:spcPct val="90000"/>
              </a:lnSpc>
            </a:pPr>
            <a:r>
              <a:rPr lang="en-US" sz="2400" smtClean="0"/>
              <a:t>Terraced, collapsed walls; about 10x impactor diameter</a:t>
            </a:r>
          </a:p>
        </p:txBody>
      </p:sp>
      <p:pic>
        <p:nvPicPr>
          <p:cNvPr id="95236" name="Picture 5" descr="craters, simple vs"/>
          <p:cNvPicPr>
            <a:picLocks noChangeAspect="1" noChangeArrowheads="1"/>
          </p:cNvPicPr>
          <p:nvPr/>
        </p:nvPicPr>
        <p:blipFill>
          <a:blip r:embed="rId2"/>
          <a:srcRect/>
          <a:stretch>
            <a:fillRect/>
          </a:stretch>
        </p:blipFill>
        <p:spPr bwMode="auto">
          <a:xfrm>
            <a:off x="0" y="1143000"/>
            <a:ext cx="5095875" cy="5715000"/>
          </a:xfrm>
          <a:prstGeom prst="rect">
            <a:avLst/>
          </a:prstGeom>
          <a:noFill/>
          <a:ln w="9525">
            <a:noFill/>
            <a:miter lim="800000"/>
            <a:headEnd/>
            <a:tailEnd/>
          </a:ln>
        </p:spPr>
      </p:pic>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endParaRPr lang="ar-EG" smtClean="0"/>
          </a:p>
        </p:txBody>
      </p:sp>
      <p:pic>
        <p:nvPicPr>
          <p:cNvPr id="96259" name="Picture 3" descr="maccy_craters"/>
          <p:cNvPicPr>
            <a:picLocks noGrp="1" noChangeAspect="1" noChangeArrowheads="1"/>
          </p:cNvPicPr>
          <p:nvPr>
            <p:ph idx="1"/>
          </p:nvPr>
        </p:nvPicPr>
        <p:blipFill>
          <a:blip r:embed="rId2"/>
          <a:srcRect/>
          <a:stretch>
            <a:fillRect/>
          </a:stretch>
        </p:blipFill>
        <p:spPr>
          <a:xfrm>
            <a:off x="0" y="-58738"/>
            <a:ext cx="9144000" cy="6916738"/>
          </a:xfrm>
          <a:noFill/>
        </p:spPr>
      </p:pic>
      <p:sp>
        <p:nvSpPr>
          <p:cNvPr id="88068" name="Rectangle 4"/>
          <p:cNvSpPr>
            <a:spLocks noChangeArrowheads="1"/>
          </p:cNvSpPr>
          <p:nvPr/>
        </p:nvSpPr>
        <p:spPr bwMode="auto">
          <a:xfrm>
            <a:off x="990600" y="4191000"/>
            <a:ext cx="4727575" cy="762000"/>
          </a:xfrm>
          <a:prstGeom prst="rect">
            <a:avLst/>
          </a:prstGeom>
          <a:noFill/>
          <a:ln w="9525">
            <a:noFill/>
            <a:miter lim="800000"/>
            <a:headEnd/>
            <a:tailEnd/>
          </a:ln>
          <a:effectLst/>
        </p:spPr>
        <p:txBody>
          <a:bodyPr>
            <a:spAutoFit/>
          </a:bodyPr>
          <a:lstStyle/>
          <a:p>
            <a:pPr algn="l" eaLnBrk="0" hangingPunct="0">
              <a:defRPr/>
            </a:pPr>
            <a:r>
              <a:rPr lang="en-US" sz="4400">
                <a:effectLst>
                  <a:outerShdw blurRad="38100" dist="38100" dir="2700000" algn="tl">
                    <a:srgbClr val="800000"/>
                  </a:outerShdw>
                </a:effectLst>
                <a:latin typeface="Arial" pitchFamily="34" charset="0"/>
              </a:rPr>
              <a:t>Ejecta Blanket</a:t>
            </a:r>
          </a:p>
        </p:txBody>
      </p:sp>
      <p:sp>
        <p:nvSpPr>
          <p:cNvPr id="96261" name="Line 5"/>
          <p:cNvSpPr>
            <a:spLocks noChangeShapeType="1"/>
          </p:cNvSpPr>
          <p:nvPr/>
        </p:nvSpPr>
        <p:spPr bwMode="auto">
          <a:xfrm flipH="1" flipV="1">
            <a:off x="1066800" y="2057400"/>
            <a:ext cx="1752600" cy="2133600"/>
          </a:xfrm>
          <a:prstGeom prst="line">
            <a:avLst/>
          </a:prstGeom>
          <a:noFill/>
          <a:ln w="57150">
            <a:solidFill>
              <a:schemeClr val="tx1"/>
            </a:solidFill>
            <a:round/>
            <a:headEnd/>
            <a:tailEnd type="triangle" w="med" len="med"/>
          </a:ln>
        </p:spPr>
        <p:txBody>
          <a:bodyPr/>
          <a:lstStyle/>
          <a:p>
            <a:endParaRPr lang="ar-EG"/>
          </a:p>
        </p:txBody>
      </p:sp>
      <p:sp>
        <p:nvSpPr>
          <p:cNvPr id="96262" name="Line 6"/>
          <p:cNvSpPr>
            <a:spLocks noChangeShapeType="1"/>
          </p:cNvSpPr>
          <p:nvPr/>
        </p:nvSpPr>
        <p:spPr bwMode="auto">
          <a:xfrm flipV="1">
            <a:off x="3505200" y="3581400"/>
            <a:ext cx="609600" cy="685800"/>
          </a:xfrm>
          <a:prstGeom prst="line">
            <a:avLst/>
          </a:prstGeom>
          <a:noFill/>
          <a:ln w="57150">
            <a:solidFill>
              <a:schemeClr val="tx1"/>
            </a:solidFill>
            <a:round/>
            <a:headEnd/>
            <a:tailEnd type="triangle" w="med" len="med"/>
          </a:ln>
        </p:spPr>
        <p:txBody>
          <a:bodyPr/>
          <a:lstStyle/>
          <a:p>
            <a:endParaRPr lang="ar-EG"/>
          </a:p>
        </p:txBody>
      </p:sp>
      <p:sp>
        <p:nvSpPr>
          <p:cNvPr id="96263" name="Line 7"/>
          <p:cNvSpPr>
            <a:spLocks noChangeShapeType="1"/>
          </p:cNvSpPr>
          <p:nvPr/>
        </p:nvSpPr>
        <p:spPr bwMode="auto">
          <a:xfrm flipV="1">
            <a:off x="4876800" y="4419600"/>
            <a:ext cx="1219200" cy="304800"/>
          </a:xfrm>
          <a:prstGeom prst="line">
            <a:avLst/>
          </a:prstGeom>
          <a:noFill/>
          <a:ln w="57150">
            <a:solidFill>
              <a:schemeClr val="tx1"/>
            </a:solidFill>
            <a:round/>
            <a:headEnd/>
            <a:tailEnd type="triangle" w="med" len="med"/>
          </a:ln>
        </p:spPr>
        <p:txBody>
          <a:bodyPr/>
          <a:lstStyle/>
          <a:p>
            <a:endParaRPr lang="ar-EG"/>
          </a:p>
        </p:txBody>
      </p:sp>
      <p:sp>
        <p:nvSpPr>
          <p:cNvPr id="88072" name="Rectangle 8"/>
          <p:cNvSpPr>
            <a:spLocks noChangeArrowheads="1"/>
          </p:cNvSpPr>
          <p:nvPr/>
        </p:nvSpPr>
        <p:spPr bwMode="auto">
          <a:xfrm>
            <a:off x="2438400" y="304800"/>
            <a:ext cx="4419600" cy="823913"/>
          </a:xfrm>
          <a:prstGeom prst="rect">
            <a:avLst/>
          </a:prstGeom>
          <a:noFill/>
          <a:ln w="9525">
            <a:noFill/>
            <a:miter lim="800000"/>
            <a:headEnd/>
            <a:tailEnd/>
          </a:ln>
          <a:effectLst/>
        </p:spPr>
        <p:txBody>
          <a:bodyPr>
            <a:spAutoFit/>
          </a:bodyPr>
          <a:lstStyle/>
          <a:p>
            <a:pPr algn="l" eaLnBrk="0" hangingPunct="0">
              <a:defRPr/>
            </a:pPr>
            <a:r>
              <a:rPr lang="en-US" sz="4800">
                <a:effectLst>
                  <a:outerShdw blurRad="38100" dist="38100" dir="2700000" algn="tl">
                    <a:srgbClr val="800000"/>
                  </a:outerShdw>
                </a:effectLst>
                <a:latin typeface="Arial" pitchFamily="34" charset="0"/>
              </a:rPr>
              <a:t>Impact Craters</a:t>
            </a:r>
          </a:p>
        </p:txBody>
      </p:sp>
      <p:pic>
        <p:nvPicPr>
          <p:cNvPr id="9" name="صورة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0" y="0"/>
            <a:ext cx="4343400" cy="685800"/>
          </a:xfrm>
        </p:spPr>
        <p:txBody>
          <a:bodyPr>
            <a:normAutofit fontScale="90000"/>
          </a:bodyPr>
          <a:lstStyle/>
          <a:p>
            <a:pPr eaLnBrk="1" hangingPunct="1"/>
            <a:r>
              <a:rPr lang="en-US" smtClean="0"/>
              <a:t>Clearwater Lakes</a:t>
            </a:r>
          </a:p>
        </p:txBody>
      </p:sp>
      <p:sp>
        <p:nvSpPr>
          <p:cNvPr id="97283" name="Rectangle 3"/>
          <p:cNvSpPr>
            <a:spLocks noGrp="1" noChangeArrowheads="1"/>
          </p:cNvSpPr>
          <p:nvPr>
            <p:ph idx="1"/>
          </p:nvPr>
        </p:nvSpPr>
        <p:spPr>
          <a:xfrm>
            <a:off x="3048000" y="2895600"/>
            <a:ext cx="2971800" cy="1828800"/>
          </a:xfrm>
        </p:spPr>
        <p:txBody>
          <a:bodyPr/>
          <a:lstStyle/>
          <a:p>
            <a:pPr eaLnBrk="1" hangingPunct="1"/>
            <a:endParaRPr lang="ar-EG" smtClean="0"/>
          </a:p>
        </p:txBody>
      </p:sp>
      <p:pic>
        <p:nvPicPr>
          <p:cNvPr id="97284" name="Picture 4" descr="clearwater lakes, quebec"/>
          <p:cNvPicPr>
            <a:picLocks noChangeAspect="1" noChangeArrowheads="1"/>
          </p:cNvPicPr>
          <p:nvPr/>
        </p:nvPicPr>
        <p:blipFill>
          <a:blip r:embed="rId2"/>
          <a:srcRect/>
          <a:stretch>
            <a:fillRect/>
          </a:stretch>
        </p:blipFill>
        <p:spPr bwMode="auto">
          <a:xfrm>
            <a:off x="0" y="1168400"/>
            <a:ext cx="8534400" cy="5689600"/>
          </a:xfrm>
          <a:prstGeom prst="rect">
            <a:avLst/>
          </a:prstGeom>
          <a:noFill/>
          <a:ln w="9525">
            <a:noFill/>
            <a:miter lim="800000"/>
            <a:headEnd/>
            <a:tailEnd/>
          </a:ln>
        </p:spPr>
      </p:pic>
      <p:sp>
        <p:nvSpPr>
          <p:cNvPr id="97285" name="Text Box 5"/>
          <p:cNvSpPr txBox="1">
            <a:spLocks noChangeArrowheads="1"/>
          </p:cNvSpPr>
          <p:nvPr/>
        </p:nvSpPr>
        <p:spPr bwMode="auto">
          <a:xfrm>
            <a:off x="4419600" y="0"/>
            <a:ext cx="4724400" cy="1006475"/>
          </a:xfrm>
          <a:prstGeom prst="rect">
            <a:avLst/>
          </a:prstGeom>
          <a:noFill/>
          <a:ln w="9525">
            <a:noFill/>
            <a:miter lim="800000"/>
            <a:headEnd/>
            <a:tailEnd/>
          </a:ln>
        </p:spPr>
        <p:txBody>
          <a:bodyPr>
            <a:spAutoFit/>
          </a:bodyPr>
          <a:lstStyle/>
          <a:p>
            <a:pPr algn="l"/>
            <a:r>
              <a:rPr lang="en-US" sz="2000"/>
              <a:t>14 and 20 miles wide; 290 million years old</a:t>
            </a:r>
          </a:p>
          <a:p>
            <a:pPr algn="l"/>
            <a:r>
              <a:rPr lang="en-US" sz="2000"/>
              <a:t>Located near Hudson Bay, Quebec</a:t>
            </a:r>
          </a:p>
          <a:p>
            <a:pPr algn="l"/>
            <a:r>
              <a:rPr lang="en-US" sz="2000"/>
              <a:t>Submerged central peak in smaller lake</a:t>
            </a: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0" y="0"/>
            <a:ext cx="3657600" cy="1143000"/>
          </a:xfrm>
        </p:spPr>
        <p:txBody>
          <a:bodyPr>
            <a:normAutofit fontScale="90000"/>
          </a:bodyPr>
          <a:lstStyle/>
          <a:p>
            <a:pPr eaLnBrk="1" hangingPunct="1"/>
            <a:r>
              <a:rPr lang="en-US" smtClean="0"/>
              <a:t>Manicouagan, Ontario</a:t>
            </a:r>
          </a:p>
        </p:txBody>
      </p:sp>
      <p:pic>
        <p:nvPicPr>
          <p:cNvPr id="98307" name="Picture 4" descr="manicougan, canada"/>
          <p:cNvPicPr>
            <a:picLocks noChangeAspect="1" noChangeArrowheads="1"/>
          </p:cNvPicPr>
          <p:nvPr/>
        </p:nvPicPr>
        <p:blipFill>
          <a:blip r:embed="rId2"/>
          <a:srcRect/>
          <a:stretch>
            <a:fillRect/>
          </a:stretch>
        </p:blipFill>
        <p:spPr bwMode="auto">
          <a:xfrm>
            <a:off x="0" y="1066800"/>
            <a:ext cx="8763000" cy="5791200"/>
          </a:xfrm>
          <a:prstGeom prst="rect">
            <a:avLst/>
          </a:prstGeom>
          <a:noFill/>
          <a:ln w="9525">
            <a:noFill/>
            <a:miter lim="800000"/>
            <a:headEnd/>
            <a:tailEnd/>
          </a:ln>
        </p:spPr>
      </p:pic>
      <p:sp>
        <p:nvSpPr>
          <p:cNvPr id="98308" name="Text Box 5"/>
          <p:cNvSpPr txBox="1">
            <a:spLocks noChangeArrowheads="1"/>
          </p:cNvSpPr>
          <p:nvPr/>
        </p:nvSpPr>
        <p:spPr bwMode="auto">
          <a:xfrm>
            <a:off x="3657600" y="0"/>
            <a:ext cx="5257800" cy="1006475"/>
          </a:xfrm>
          <a:prstGeom prst="rect">
            <a:avLst/>
          </a:prstGeom>
          <a:noFill/>
          <a:ln w="9525">
            <a:noFill/>
            <a:miter lim="800000"/>
            <a:headEnd/>
            <a:tailEnd/>
          </a:ln>
        </p:spPr>
        <p:txBody>
          <a:bodyPr>
            <a:spAutoFit/>
          </a:bodyPr>
          <a:lstStyle/>
          <a:p>
            <a:pPr algn="l"/>
            <a:r>
              <a:rPr lang="en-US" sz="2000"/>
              <a:t>60+ miles across; including annular melt sheet</a:t>
            </a:r>
          </a:p>
          <a:p>
            <a:pPr algn="l"/>
            <a:r>
              <a:rPr lang="en-US" sz="2000"/>
              <a:t>Approx. 212 million years old</a:t>
            </a:r>
          </a:p>
          <a:p>
            <a:pPr algn="l"/>
            <a:r>
              <a:rPr lang="en-US" sz="2000"/>
              <a:t>Extensive shock features in crystalline rocks</a:t>
            </a:r>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ransition>
    <p:cut/>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r>
              <a:rPr lang="en-US" smtClean="0"/>
              <a:t>Cretaceous Extinction</a:t>
            </a:r>
          </a:p>
        </p:txBody>
      </p:sp>
      <p:sp>
        <p:nvSpPr>
          <p:cNvPr id="99331" name="Rectangle 3"/>
          <p:cNvSpPr>
            <a:spLocks noGrp="1" noChangeArrowheads="1"/>
          </p:cNvSpPr>
          <p:nvPr>
            <p:ph idx="1"/>
          </p:nvPr>
        </p:nvSpPr>
        <p:spPr/>
        <p:txBody>
          <a:bodyPr/>
          <a:lstStyle/>
          <a:p>
            <a:pPr eaLnBrk="1" hangingPunct="1"/>
            <a:r>
              <a:rPr lang="en-US" smtClean="0"/>
              <a:t>50% of species wiped out</a:t>
            </a:r>
          </a:p>
        </p:txBody>
      </p:sp>
      <p:pic>
        <p:nvPicPr>
          <p:cNvPr id="81924" name="Picture 4" descr="KT02"/>
          <p:cNvPicPr>
            <a:picLocks noChangeAspect="1" noChangeArrowheads="1"/>
          </p:cNvPicPr>
          <p:nvPr/>
        </p:nvPicPr>
        <p:blipFill>
          <a:blip r:embed="rId3"/>
          <a:srcRect/>
          <a:stretch>
            <a:fillRect/>
          </a:stretch>
        </p:blipFill>
        <p:spPr bwMode="auto">
          <a:xfrm>
            <a:off x="0" y="1066800"/>
            <a:ext cx="9144000" cy="5791200"/>
          </a:xfrm>
          <a:prstGeom prst="rect">
            <a:avLst/>
          </a:prstGeom>
          <a:noFill/>
          <a:ln w="9525">
            <a:noFill/>
            <a:miter lim="800000"/>
            <a:headEnd/>
            <a:tailEnd/>
          </a:ln>
        </p:spPr>
      </p:pic>
      <p:pic>
        <p:nvPicPr>
          <p:cNvPr id="5" name="صورة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81924"/>
                                        </p:tgtEl>
                                        <p:attrNameLst>
                                          <p:attrName>style.visibility</p:attrName>
                                        </p:attrNameLst>
                                      </p:cBhvr>
                                      <p:to>
                                        <p:strVal val="visible"/>
                                      </p:to>
                                    </p:set>
                                    <p:anim calcmode="lin" valueType="num">
                                      <p:cBhvr>
                                        <p:cTn id="7" dur="1000" fill="hold"/>
                                        <p:tgtEl>
                                          <p:spTgt spid="81924"/>
                                        </p:tgtEl>
                                        <p:attrNameLst>
                                          <p:attrName>ppt_w</p:attrName>
                                        </p:attrNameLst>
                                      </p:cBhvr>
                                      <p:tavLst>
                                        <p:tav tm="0">
                                          <p:val>
                                            <p:fltVal val="0"/>
                                          </p:val>
                                        </p:tav>
                                        <p:tav tm="100000">
                                          <p:val>
                                            <p:strVal val="#ppt_w"/>
                                          </p:val>
                                        </p:tav>
                                      </p:tavLst>
                                    </p:anim>
                                    <p:anim calcmode="lin" valueType="num">
                                      <p:cBhvr>
                                        <p:cTn id="8" dur="1000" fill="hold"/>
                                        <p:tgtEl>
                                          <p:spTgt spid="81924"/>
                                        </p:tgtEl>
                                        <p:attrNameLst>
                                          <p:attrName>ppt_h</p:attrName>
                                        </p:attrNameLst>
                                      </p:cBhvr>
                                      <p:tavLst>
                                        <p:tav tm="0">
                                          <p:val>
                                            <p:fltVal val="0"/>
                                          </p:val>
                                        </p:tav>
                                        <p:tav tm="100000">
                                          <p:val>
                                            <p:strVal val="#ppt_h"/>
                                          </p:val>
                                        </p:tav>
                                      </p:tavLst>
                                    </p:anim>
                                    <p:anim calcmode="lin" valueType="num">
                                      <p:cBhvr>
                                        <p:cTn id="9" dur="1000" fill="hold"/>
                                        <p:tgtEl>
                                          <p:spTgt spid="8192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1924"/>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
                                            </p:cond>
                                          </p:stCondLst>
                                          <p:endCondLst>
                                            <p:cond evt="onStopAudio" delay="0">
                                              <p:tgtEl>
                                                <p:sldTgt/>
                                              </p:tgtEl>
                                            </p:cond>
                                          </p:endCondLst>
                                        </p:cTn>
                                        <p:tgtEl>
                                          <p:sndTgt r:embed="rId2" name="suctio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endParaRPr lang="ar-EG" smtClean="0"/>
          </a:p>
        </p:txBody>
      </p:sp>
      <p:pic>
        <p:nvPicPr>
          <p:cNvPr id="100355" name="Picture 3" descr="loc_yp"/>
          <p:cNvPicPr>
            <a:picLocks noGrp="1" noChangeAspect="1" noChangeArrowheads="1"/>
          </p:cNvPicPr>
          <p:nvPr>
            <p:ph idx="1"/>
          </p:nvPr>
        </p:nvPicPr>
        <p:blipFill>
          <a:blip r:embed="rId2"/>
          <a:srcRect/>
          <a:stretch>
            <a:fillRect/>
          </a:stretch>
        </p:blipFill>
        <p:spPr>
          <a:xfrm>
            <a:off x="0" y="26988"/>
            <a:ext cx="9144000" cy="6831012"/>
          </a:xfrm>
          <a:noFill/>
        </p:spPr>
      </p:pic>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endParaRPr lang="ar-EG" smtClean="0"/>
          </a:p>
        </p:txBody>
      </p:sp>
      <p:pic>
        <p:nvPicPr>
          <p:cNvPr id="101379" name="Picture 3" descr="cretmap"/>
          <p:cNvPicPr>
            <a:picLocks noGrp="1" noChangeAspect="1" noChangeArrowheads="1"/>
          </p:cNvPicPr>
          <p:nvPr>
            <p:ph idx="1"/>
          </p:nvPr>
        </p:nvPicPr>
        <p:blipFill>
          <a:blip r:embed="rId2"/>
          <a:srcRect/>
          <a:stretch>
            <a:fillRect/>
          </a:stretch>
        </p:blipFill>
        <p:spPr>
          <a:xfrm>
            <a:off x="1143000" y="9525"/>
            <a:ext cx="7010400" cy="6848475"/>
          </a:xfrm>
          <a:noFill/>
        </p:spPr>
      </p:pic>
      <p:sp>
        <p:nvSpPr>
          <p:cNvPr id="101380" name="Rectangle 4"/>
          <p:cNvSpPr>
            <a:spLocks noChangeArrowheads="1"/>
          </p:cNvSpPr>
          <p:nvPr/>
        </p:nvSpPr>
        <p:spPr bwMode="auto">
          <a:xfrm>
            <a:off x="0" y="0"/>
            <a:ext cx="1143000" cy="6858000"/>
          </a:xfrm>
          <a:prstGeom prst="rect">
            <a:avLst/>
          </a:prstGeom>
          <a:solidFill>
            <a:schemeClr val="accent1"/>
          </a:solidFill>
          <a:ln w="9525">
            <a:solidFill>
              <a:schemeClr val="tx1"/>
            </a:solidFill>
            <a:miter lim="800000"/>
            <a:headEnd/>
            <a:tailEnd/>
          </a:ln>
        </p:spPr>
        <p:txBody>
          <a:bodyPr wrap="none" anchor="ctr"/>
          <a:lstStyle/>
          <a:p>
            <a:endParaRPr lang="ar-EG"/>
          </a:p>
        </p:txBody>
      </p:sp>
      <p:sp>
        <p:nvSpPr>
          <p:cNvPr id="101381" name="Rectangle 5"/>
          <p:cNvSpPr>
            <a:spLocks noChangeArrowheads="1"/>
          </p:cNvSpPr>
          <p:nvPr/>
        </p:nvSpPr>
        <p:spPr bwMode="auto">
          <a:xfrm>
            <a:off x="8001000" y="0"/>
            <a:ext cx="1143000" cy="6858000"/>
          </a:xfrm>
          <a:prstGeom prst="rect">
            <a:avLst/>
          </a:prstGeom>
          <a:solidFill>
            <a:schemeClr val="accent1"/>
          </a:solidFill>
          <a:ln w="9525">
            <a:solidFill>
              <a:schemeClr val="tx1"/>
            </a:solidFill>
            <a:miter lim="800000"/>
            <a:headEnd/>
            <a:tailEnd/>
          </a:ln>
        </p:spPr>
        <p:txBody>
          <a:bodyPr wrap="none" anchor="ctr"/>
          <a:lstStyle/>
          <a:p>
            <a:endParaRPr lang="ar-EG"/>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endParaRPr lang="ar-EG" smtClean="0"/>
          </a:p>
        </p:txBody>
      </p:sp>
      <p:pic>
        <p:nvPicPr>
          <p:cNvPr id="102403" name="Picture 3" descr="chicxul2"/>
          <p:cNvPicPr>
            <a:picLocks noGrp="1" noChangeAspect="1" noChangeArrowheads="1"/>
          </p:cNvPicPr>
          <p:nvPr>
            <p:ph idx="1"/>
          </p:nvPr>
        </p:nvPicPr>
        <p:blipFill>
          <a:blip r:embed="rId2"/>
          <a:srcRect/>
          <a:stretch>
            <a:fillRect/>
          </a:stretch>
        </p:blipFill>
        <p:spPr>
          <a:xfrm>
            <a:off x="0" y="0"/>
            <a:ext cx="9144000" cy="6896100"/>
          </a:xfrm>
          <a:noFill/>
        </p:spPr>
      </p:pic>
      <p:sp>
        <p:nvSpPr>
          <p:cNvPr id="102404" name="Line 4"/>
          <p:cNvSpPr>
            <a:spLocks noChangeShapeType="1"/>
          </p:cNvSpPr>
          <p:nvPr/>
        </p:nvSpPr>
        <p:spPr bwMode="auto">
          <a:xfrm flipV="1">
            <a:off x="1143000" y="1524000"/>
            <a:ext cx="5029200" cy="1981200"/>
          </a:xfrm>
          <a:prstGeom prst="line">
            <a:avLst/>
          </a:prstGeom>
          <a:noFill/>
          <a:ln w="76200">
            <a:solidFill>
              <a:schemeClr val="tx1"/>
            </a:solidFill>
            <a:round/>
            <a:headEnd type="triangle" w="med" len="med"/>
            <a:tailEnd type="triangle" w="med" len="med"/>
          </a:ln>
        </p:spPr>
        <p:txBody>
          <a:bodyPr/>
          <a:lstStyle/>
          <a:p>
            <a:endParaRPr lang="ar-EG"/>
          </a:p>
        </p:txBody>
      </p:sp>
      <p:sp>
        <p:nvSpPr>
          <p:cNvPr id="102405" name="Rectangle 5"/>
          <p:cNvSpPr>
            <a:spLocks noChangeArrowheads="1"/>
          </p:cNvSpPr>
          <p:nvPr/>
        </p:nvSpPr>
        <p:spPr bwMode="auto">
          <a:xfrm rot="-1390808">
            <a:off x="1447800" y="1600200"/>
            <a:ext cx="3810000" cy="838200"/>
          </a:xfrm>
          <a:prstGeom prst="rect">
            <a:avLst/>
          </a:prstGeom>
          <a:noFill/>
          <a:ln w="9525">
            <a:noFill/>
            <a:miter lim="800000"/>
            <a:headEnd/>
            <a:tailEnd/>
          </a:ln>
        </p:spPr>
        <p:txBody>
          <a:bodyPr wrap="none" anchor="ctr"/>
          <a:lstStyle/>
          <a:p>
            <a:pPr eaLnBrk="0" hangingPunct="0"/>
            <a:r>
              <a:rPr lang="en-US" sz="4800">
                <a:latin typeface="Arial" pitchFamily="34" charset="0"/>
              </a:rPr>
              <a:t>180 km</a:t>
            </a:r>
          </a:p>
        </p:txBody>
      </p:sp>
      <p:sp>
        <p:nvSpPr>
          <p:cNvPr id="84998" name="Rectangle 6"/>
          <p:cNvSpPr>
            <a:spLocks noChangeArrowheads="1"/>
          </p:cNvSpPr>
          <p:nvPr/>
        </p:nvSpPr>
        <p:spPr bwMode="auto">
          <a:xfrm>
            <a:off x="3886200" y="4191000"/>
            <a:ext cx="3387725" cy="823913"/>
          </a:xfrm>
          <a:prstGeom prst="rect">
            <a:avLst/>
          </a:prstGeom>
          <a:noFill/>
          <a:ln w="9525">
            <a:noFill/>
            <a:miter lim="800000"/>
            <a:headEnd/>
            <a:tailEnd/>
          </a:ln>
          <a:effectLst/>
        </p:spPr>
        <p:txBody>
          <a:bodyPr>
            <a:spAutoFit/>
          </a:bodyPr>
          <a:lstStyle/>
          <a:p>
            <a:pPr algn="l" eaLnBrk="0" hangingPunct="0">
              <a:defRPr/>
            </a:pPr>
            <a:r>
              <a:rPr lang="en-US" sz="4800">
                <a:effectLst>
                  <a:outerShdw blurRad="38100" dist="38100" dir="2700000" algn="tl">
                    <a:srgbClr val="800000"/>
                  </a:outerShdw>
                </a:effectLst>
                <a:latin typeface="Arial" pitchFamily="34" charset="0"/>
              </a:rPr>
              <a:t>Land</a:t>
            </a:r>
          </a:p>
        </p:txBody>
      </p:sp>
      <p:sp>
        <p:nvSpPr>
          <p:cNvPr id="84999" name="Rectangle 7"/>
          <p:cNvSpPr>
            <a:spLocks noChangeArrowheads="1"/>
          </p:cNvSpPr>
          <p:nvPr/>
        </p:nvSpPr>
        <p:spPr bwMode="auto">
          <a:xfrm>
            <a:off x="1447800" y="228600"/>
            <a:ext cx="5257800" cy="823913"/>
          </a:xfrm>
          <a:prstGeom prst="rect">
            <a:avLst/>
          </a:prstGeom>
          <a:noFill/>
          <a:ln w="9525">
            <a:noFill/>
            <a:miter lim="800000"/>
            <a:headEnd/>
            <a:tailEnd/>
          </a:ln>
          <a:effectLst/>
        </p:spPr>
        <p:txBody>
          <a:bodyPr>
            <a:spAutoFit/>
          </a:bodyPr>
          <a:lstStyle/>
          <a:p>
            <a:pPr algn="l" eaLnBrk="0" hangingPunct="0">
              <a:defRPr/>
            </a:pPr>
            <a:r>
              <a:rPr lang="en-US" sz="4800">
                <a:effectLst>
                  <a:outerShdw blurRad="38100" dist="38100" dir="2700000" algn="tl">
                    <a:srgbClr val="800000"/>
                  </a:outerShdw>
                </a:effectLst>
                <a:latin typeface="Arial" pitchFamily="34" charset="0"/>
              </a:rPr>
              <a:t>Continental Shelf</a:t>
            </a:r>
          </a:p>
        </p:txBody>
      </p:sp>
      <p:sp>
        <p:nvSpPr>
          <p:cNvPr id="102408" name="Text Box 8"/>
          <p:cNvSpPr txBox="1">
            <a:spLocks noChangeArrowheads="1"/>
          </p:cNvSpPr>
          <p:nvPr/>
        </p:nvSpPr>
        <p:spPr bwMode="auto">
          <a:xfrm>
            <a:off x="6064250" y="3248025"/>
            <a:ext cx="2686050" cy="579438"/>
          </a:xfrm>
          <a:prstGeom prst="rect">
            <a:avLst/>
          </a:prstGeom>
          <a:noFill/>
          <a:ln w="9525">
            <a:noFill/>
            <a:miter lim="800000"/>
            <a:headEnd/>
            <a:tailEnd/>
          </a:ln>
        </p:spPr>
        <p:txBody>
          <a:bodyPr>
            <a:spAutoFit/>
          </a:bodyPr>
          <a:lstStyle/>
          <a:p>
            <a:pPr eaLnBrk="0" hangingPunct="0">
              <a:spcBef>
                <a:spcPct val="50000"/>
              </a:spcBef>
            </a:pPr>
            <a:r>
              <a:rPr lang="en-US" sz="3200">
                <a:latin typeface="Arial" pitchFamily="34" charset="0"/>
              </a:rPr>
              <a:t>To Can Cun</a:t>
            </a:r>
          </a:p>
        </p:txBody>
      </p:sp>
      <p:sp>
        <p:nvSpPr>
          <p:cNvPr id="102409" name="Line 9"/>
          <p:cNvSpPr>
            <a:spLocks noChangeShapeType="1"/>
          </p:cNvSpPr>
          <p:nvPr/>
        </p:nvSpPr>
        <p:spPr bwMode="auto">
          <a:xfrm flipV="1">
            <a:off x="6386513" y="3136900"/>
            <a:ext cx="2320925" cy="14288"/>
          </a:xfrm>
          <a:prstGeom prst="line">
            <a:avLst/>
          </a:prstGeom>
          <a:noFill/>
          <a:ln w="76200">
            <a:solidFill>
              <a:schemeClr val="tx1"/>
            </a:solidFill>
            <a:round/>
            <a:headEnd/>
            <a:tailEnd type="triangle" w="med" len="med"/>
          </a:ln>
        </p:spPr>
        <p:txBody>
          <a:bodyPr/>
          <a:lstStyle/>
          <a:p>
            <a:endParaRPr lang="ar-EG"/>
          </a:p>
        </p:txBody>
      </p:sp>
      <p:pic>
        <p:nvPicPr>
          <p:cNvPr id="10" name="صورة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endParaRPr lang="ar-EG" smtClean="0"/>
          </a:p>
        </p:txBody>
      </p:sp>
      <p:pic>
        <p:nvPicPr>
          <p:cNvPr id="103427" name="Picture 3" descr="chicxulub"/>
          <p:cNvPicPr>
            <a:picLocks noGrp="1" noChangeAspect="1" noChangeArrowheads="1"/>
          </p:cNvPicPr>
          <p:nvPr>
            <p:ph idx="1"/>
          </p:nvPr>
        </p:nvPicPr>
        <p:blipFill>
          <a:blip r:embed="rId2"/>
          <a:srcRect/>
          <a:stretch>
            <a:fillRect/>
          </a:stretch>
        </p:blipFill>
        <p:spPr>
          <a:xfrm>
            <a:off x="1295400" y="0"/>
            <a:ext cx="6858000" cy="6858000"/>
          </a:xfrm>
          <a:noFill/>
        </p:spPr>
      </p:pic>
      <p:sp>
        <p:nvSpPr>
          <p:cNvPr id="103428" name="Rectangle 4"/>
          <p:cNvSpPr>
            <a:spLocks noChangeArrowheads="1"/>
          </p:cNvSpPr>
          <p:nvPr/>
        </p:nvSpPr>
        <p:spPr bwMode="auto">
          <a:xfrm>
            <a:off x="0" y="0"/>
            <a:ext cx="1524000" cy="6858000"/>
          </a:xfrm>
          <a:prstGeom prst="rect">
            <a:avLst/>
          </a:prstGeom>
          <a:solidFill>
            <a:schemeClr val="bg1"/>
          </a:solidFill>
          <a:ln w="9525">
            <a:noFill/>
            <a:miter lim="800000"/>
            <a:headEnd/>
            <a:tailEnd/>
          </a:ln>
        </p:spPr>
        <p:txBody>
          <a:bodyPr wrap="none" anchor="ctr"/>
          <a:lstStyle/>
          <a:p>
            <a:endParaRPr lang="ar-EG"/>
          </a:p>
        </p:txBody>
      </p:sp>
      <p:sp>
        <p:nvSpPr>
          <p:cNvPr id="103429" name="Rectangle 5"/>
          <p:cNvSpPr>
            <a:spLocks noChangeArrowheads="1"/>
          </p:cNvSpPr>
          <p:nvPr/>
        </p:nvSpPr>
        <p:spPr bwMode="auto">
          <a:xfrm>
            <a:off x="8001000" y="0"/>
            <a:ext cx="1143000" cy="6858000"/>
          </a:xfrm>
          <a:prstGeom prst="rect">
            <a:avLst/>
          </a:prstGeom>
          <a:solidFill>
            <a:schemeClr val="bg1"/>
          </a:solidFill>
          <a:ln w="9525">
            <a:noFill/>
            <a:miter lim="800000"/>
            <a:headEnd/>
            <a:tailEnd/>
          </a:ln>
        </p:spPr>
        <p:txBody>
          <a:bodyPr wrap="none" anchor="ctr"/>
          <a:lstStyle/>
          <a:p>
            <a:endParaRPr lang="ar-EG"/>
          </a:p>
        </p:txBody>
      </p:sp>
      <p:pic>
        <p:nvPicPr>
          <p:cNvPr id="103430" name="Picture 6" descr="chicxulub"/>
          <p:cNvPicPr>
            <a:picLocks noChangeAspect="1" noChangeArrowheads="1"/>
          </p:cNvPicPr>
          <p:nvPr/>
        </p:nvPicPr>
        <p:blipFill>
          <a:blip r:embed="rId2"/>
          <a:srcRect/>
          <a:stretch>
            <a:fillRect/>
          </a:stretch>
        </p:blipFill>
        <p:spPr bwMode="auto">
          <a:xfrm>
            <a:off x="1447800" y="152400"/>
            <a:ext cx="6858000" cy="6858000"/>
          </a:xfrm>
          <a:prstGeom prst="rect">
            <a:avLst/>
          </a:prstGeom>
          <a:noFill/>
          <a:ln w="9525">
            <a:noFill/>
            <a:miter lim="800000"/>
            <a:headEnd/>
            <a:tailEnd/>
          </a:ln>
        </p:spPr>
      </p:pic>
      <p:sp>
        <p:nvSpPr>
          <p:cNvPr id="103431" name="Text Box 7"/>
          <p:cNvSpPr txBox="1">
            <a:spLocks noChangeArrowheads="1"/>
          </p:cNvSpPr>
          <p:nvPr/>
        </p:nvSpPr>
        <p:spPr bwMode="auto">
          <a:xfrm>
            <a:off x="787400" y="730250"/>
            <a:ext cx="6908800" cy="579438"/>
          </a:xfrm>
          <a:prstGeom prst="rect">
            <a:avLst/>
          </a:prstGeom>
          <a:noFill/>
          <a:ln w="9525">
            <a:noFill/>
            <a:miter lim="800000"/>
            <a:headEnd/>
            <a:tailEnd/>
          </a:ln>
        </p:spPr>
        <p:txBody>
          <a:bodyPr>
            <a:spAutoFit/>
          </a:bodyPr>
          <a:lstStyle/>
          <a:p>
            <a:pPr eaLnBrk="0" hangingPunct="0">
              <a:spcBef>
                <a:spcPct val="50000"/>
              </a:spcBef>
            </a:pPr>
            <a:r>
              <a:rPr lang="en-US" sz="3200">
                <a:latin typeface="Arial" pitchFamily="34" charset="0"/>
              </a:rPr>
              <a:t>3d gravity Anomaly of impact crater</a:t>
            </a:r>
          </a:p>
        </p:txBody>
      </p:sp>
      <p:pic>
        <p:nvPicPr>
          <p:cNvPr id="8" name="صورة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6350557"/>
            <a:ext cx="481415" cy="30377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2820</TotalTime>
  <Words>3765</Words>
  <Application>Microsoft Office PowerPoint</Application>
  <PresentationFormat>عرض على الشاشة (3:4)‏</PresentationFormat>
  <Paragraphs>350</Paragraphs>
  <Slides>106</Slides>
  <Notes>8</Notes>
  <HiddenSlides>0</HiddenSlides>
  <MMClips>0</MMClips>
  <ScaleCrop>false</ScaleCrop>
  <HeadingPairs>
    <vt:vector size="6" baseType="variant">
      <vt:variant>
        <vt:lpstr>الخطوط المستخدمة</vt:lpstr>
      </vt:variant>
      <vt:variant>
        <vt:i4>12</vt:i4>
      </vt:variant>
      <vt:variant>
        <vt:lpstr>نسق</vt:lpstr>
      </vt:variant>
      <vt:variant>
        <vt:i4>1</vt:i4>
      </vt:variant>
      <vt:variant>
        <vt:lpstr>عناوين الشرائح</vt:lpstr>
      </vt:variant>
      <vt:variant>
        <vt:i4>106</vt:i4>
      </vt:variant>
    </vt:vector>
  </HeadingPairs>
  <TitlesOfParts>
    <vt:vector size="119" baseType="lpstr">
      <vt:lpstr>Arabic Transparent</vt:lpstr>
      <vt:lpstr>Arial</vt:lpstr>
      <vt:lpstr>Calibri</vt:lpstr>
      <vt:lpstr>Constantia</vt:lpstr>
      <vt:lpstr>Majalla UI</vt:lpstr>
      <vt:lpstr>Simplified Arabic</vt:lpstr>
      <vt:lpstr>Skia</vt:lpstr>
      <vt:lpstr>Tahoma</vt:lpstr>
      <vt:lpstr>Times New Roman</vt:lpstr>
      <vt:lpstr>Traditional Arabic</vt:lpstr>
      <vt:lpstr>Wingdings</vt:lpstr>
      <vt:lpstr>Wingdings 2</vt:lpstr>
      <vt:lpstr>Flow</vt:lpstr>
      <vt:lpstr>عرض تقديمي في PowerPoint</vt:lpstr>
      <vt:lpstr>عرض تقديمي في PowerPoint</vt:lpstr>
      <vt:lpstr>حجارة من الأرض</vt:lpstr>
      <vt:lpstr>Formation of Aquifers </vt:lpstr>
      <vt:lpstr>عرض تقديمي في PowerPoint</vt:lpstr>
      <vt:lpstr>عرض تقديمي في PowerPoint</vt:lpstr>
      <vt:lpstr>عرض تقديمي في PowerPoint</vt:lpstr>
      <vt:lpstr>مفردات الحديث</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حجارة من السماء</vt:lpstr>
      <vt:lpstr>حجارة من السماء</vt:lpstr>
      <vt:lpstr>عرض تقديمي في PowerPoint</vt:lpstr>
      <vt:lpstr>الحجارة كسف السماء</vt:lpstr>
      <vt:lpstr>الحجارة كسف من السماء</vt:lpstr>
      <vt:lpstr>الحجارة كسف من السماء</vt:lpstr>
      <vt:lpstr>الحجارة كسف من السماء</vt:lpstr>
      <vt:lpstr>السحاب كسف</vt:lpstr>
      <vt:lpstr>عرض تقديمي في PowerPoint</vt:lpstr>
      <vt:lpstr>عرض تقديمي في PowerPoint</vt:lpstr>
      <vt:lpstr>عرض تقديمي في PowerPoint</vt:lpstr>
      <vt:lpstr>حاصب</vt:lpstr>
      <vt:lpstr> حاصب-جانب البر</vt:lpstr>
      <vt:lpstr>عرض تقديمي في PowerPoint</vt:lpstr>
      <vt:lpstr>عرض تقديمي في PowerPoint</vt:lpstr>
      <vt:lpstr>عرض تقديمي في PowerPoint</vt:lpstr>
      <vt:lpstr>حزام الحجارة</vt:lpstr>
      <vt:lpstr>ألأربعة الكبرى</vt:lpstr>
      <vt:lpstr>عرض تقديمي في PowerPoint</vt:lpstr>
      <vt:lpstr>Space Rocks !</vt:lpstr>
      <vt:lpstr>The Asteroid Belt</vt:lpstr>
      <vt:lpstr>عرض تقديمي في PowerPoint</vt:lpstr>
      <vt:lpstr>Asteroid Belt as viewed from Above</vt:lpstr>
      <vt:lpstr>Kuiper Belt</vt:lpstr>
      <vt:lpstr>Oort Cloud</vt:lpstr>
      <vt:lpstr>عرض تقديمي في PowerPoint</vt:lpstr>
      <vt:lpstr>‘Debris’ of the Solar System</vt:lpstr>
      <vt:lpstr>Planetesimals etc.</vt:lpstr>
      <vt:lpstr>Questions to be Considered </vt:lpstr>
      <vt:lpstr>Asteroids</vt:lpstr>
      <vt:lpstr>Asteroids (Contd.)</vt:lpstr>
      <vt:lpstr>Asteroids</vt:lpstr>
      <vt:lpstr>Asteroids   Gaspra  &amp;  Ida</vt:lpstr>
      <vt:lpstr>Astronomy in 1804 (and 2004)</vt:lpstr>
      <vt:lpstr>Ceres</vt:lpstr>
      <vt:lpstr>Ceres</vt:lpstr>
      <vt:lpstr>S Asteroids (‘silicaceous’)</vt:lpstr>
      <vt:lpstr>Eros</vt:lpstr>
      <vt:lpstr>عرض تقديمي في PowerPoint</vt:lpstr>
      <vt:lpstr>Three Asteroids</vt:lpstr>
      <vt:lpstr>Double Asteroids</vt:lpstr>
      <vt:lpstr>C Asteroids (‘carbonaceous’)</vt:lpstr>
      <vt:lpstr>Comets</vt:lpstr>
      <vt:lpstr>Comets</vt:lpstr>
      <vt:lpstr>عرض تقديمي في PowerPoint</vt:lpstr>
      <vt:lpstr>Comets</vt:lpstr>
      <vt:lpstr>Comets (Contd.)</vt:lpstr>
      <vt:lpstr>Comets</vt:lpstr>
      <vt:lpstr>    Comets</vt:lpstr>
      <vt:lpstr>Comet Shoemaker-Levy 9 fragments impact Jupiter, July 16-22, 1994</vt:lpstr>
      <vt:lpstr>Halley’s Comet</vt:lpstr>
      <vt:lpstr>Structure of comets</vt:lpstr>
      <vt:lpstr>The vaporizing nucleus</vt:lpstr>
      <vt:lpstr>Gaseous and Ionic Tails</vt:lpstr>
      <vt:lpstr>Comet Parts</vt:lpstr>
      <vt:lpstr>Meteors</vt:lpstr>
      <vt:lpstr>Meteor showers</vt:lpstr>
      <vt:lpstr>Meteorites</vt:lpstr>
      <vt:lpstr>Barringer Crater (Flagstaff, AZ)</vt:lpstr>
      <vt:lpstr>Stony Cabonaceous chondrites (Allende Meteorite)</vt:lpstr>
      <vt:lpstr>Stony Iron Meteorite</vt:lpstr>
      <vt:lpstr>Iron Meteorite  (Interlocking crystal pattern)</vt:lpstr>
      <vt:lpstr>Gibeon Iron</vt:lpstr>
      <vt:lpstr>Ordinary Chondrites (S Asteroids?)</vt:lpstr>
      <vt:lpstr>What is the Asteroid Threat ?  ‘Can’  they strike Earth and how often?</vt:lpstr>
      <vt:lpstr>Geology in 1804</vt:lpstr>
      <vt:lpstr>Meteor Crater</vt:lpstr>
      <vt:lpstr>Wolfe Creek</vt:lpstr>
      <vt:lpstr>Simple vs. Complex Craters</vt:lpstr>
      <vt:lpstr>عرض تقديمي في PowerPoint</vt:lpstr>
      <vt:lpstr>Clearwater Lakes</vt:lpstr>
      <vt:lpstr>Manicouagan, Ontario</vt:lpstr>
      <vt:lpstr>Cretaceous Extinction</vt:lpstr>
      <vt:lpstr>عرض تقديمي في PowerPoint</vt:lpstr>
      <vt:lpstr>عرض تقديمي في PowerPoint</vt:lpstr>
      <vt:lpstr>عرض تقديمي في PowerPoint</vt:lpstr>
      <vt:lpstr>عرض تقديمي في PowerPoint</vt:lpstr>
      <vt:lpstr>Chixulub, Yucatan penninsula, Mexico</vt:lpstr>
      <vt:lpstr>Tektite buttons</vt:lpstr>
      <vt:lpstr>Tunguska, Siberia, June 30, 1908</vt:lpstr>
      <vt:lpstr>Potentially Hazardous Asteroid Threat Size-frequency diagram for impacting objects</vt:lpstr>
      <vt:lpstr>Target Earth </vt:lpstr>
      <vt:lpstr>عرض تقديمي في PowerPoint</vt:lpstr>
      <vt:lpstr>عرض تقديمي في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Duaa</dc:creator>
  <cp:lastModifiedBy>Walid Kotb</cp:lastModifiedBy>
  <cp:revision>87</cp:revision>
  <dcterms:created xsi:type="dcterms:W3CDTF">2012-04-11T23:27:49Z</dcterms:created>
  <dcterms:modified xsi:type="dcterms:W3CDTF">2015-10-24T07:24:37Z</dcterms:modified>
</cp:coreProperties>
</file>